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384" r:id="rId2"/>
    <p:sldId id="311" r:id="rId3"/>
    <p:sldId id="312" r:id="rId4"/>
    <p:sldId id="313" r:id="rId5"/>
    <p:sldId id="314" r:id="rId6"/>
    <p:sldId id="354" r:id="rId7"/>
    <p:sldId id="271" r:id="rId8"/>
    <p:sldId id="357" r:id="rId9"/>
    <p:sldId id="308" r:id="rId10"/>
    <p:sldId id="358" r:id="rId11"/>
    <p:sldId id="347" r:id="rId12"/>
    <p:sldId id="267" r:id="rId13"/>
    <p:sldId id="378" r:id="rId14"/>
    <p:sldId id="348" r:id="rId15"/>
    <p:sldId id="349" r:id="rId16"/>
    <p:sldId id="350" r:id="rId17"/>
    <p:sldId id="351" r:id="rId18"/>
    <p:sldId id="352" r:id="rId19"/>
    <p:sldId id="377" r:id="rId20"/>
    <p:sldId id="274" r:id="rId21"/>
    <p:sldId id="353" r:id="rId22"/>
    <p:sldId id="376" r:id="rId23"/>
    <p:sldId id="362" r:id="rId24"/>
    <p:sldId id="270" r:id="rId25"/>
    <p:sldId id="382" r:id="rId26"/>
    <p:sldId id="373" r:id="rId27"/>
    <p:sldId id="374" r:id="rId28"/>
    <p:sldId id="375" r:id="rId29"/>
    <p:sldId id="261" r:id="rId30"/>
    <p:sldId id="257" r:id="rId31"/>
    <p:sldId id="258" r:id="rId32"/>
    <p:sldId id="259" r:id="rId33"/>
    <p:sldId id="260" r:id="rId34"/>
    <p:sldId id="365" r:id="rId35"/>
    <p:sldId id="366" r:id="rId36"/>
    <p:sldId id="367" r:id="rId37"/>
    <p:sldId id="368" r:id="rId38"/>
    <p:sldId id="369" r:id="rId39"/>
    <p:sldId id="370" r:id="rId40"/>
    <p:sldId id="371" r:id="rId41"/>
    <p:sldId id="344" r:id="rId42"/>
    <p:sldId id="341" r:id="rId43"/>
    <p:sldId id="383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7A"/>
    <a:srgbClr val="FDE5A9"/>
    <a:srgbClr val="E93B29"/>
    <a:srgbClr val="326202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128" autoAdjust="0"/>
    <p:restoredTop sz="94660"/>
  </p:normalViewPr>
  <p:slideViewPr>
    <p:cSldViewPr>
      <p:cViewPr varScale="1">
        <p:scale>
          <a:sx n="69" d="100"/>
          <a:sy n="69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49F29-14DE-4858-BD0F-F4C7A0D30427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12D-1660-479F-AAE6-AFF9B4132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146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4846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8891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102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817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EAE2-7C62-4AF4-829F-89F0EA03656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1791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EAE2-7C62-4AF4-829F-89F0EA03656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874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CC6DF-BA52-4B1D-87D7-FC2B6B1C878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8091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3813-8BD7-4D75-BA43-7AFC5026F2E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083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EAE2-7C62-4AF4-829F-89F0EA03656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0889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245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91C64-BB52-4657-95C6-F5387B16D2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3275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9713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8436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2319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1918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2675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8935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91323-1DCC-43D8-A309-3501F692EF3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2561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766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91323-1DCC-43D8-A309-3501F692EF3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5075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2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91C64-BB52-4657-95C6-F5387B16D2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602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44073-DD59-41CD-9A40-460CDB2BBE3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5272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44073-DD59-41CD-9A40-460CDB2BBE3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361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44073-DD59-41CD-9A40-460CDB2BBE3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3913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44073-DD59-41CD-9A40-460CDB2BBE3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6626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44073-DD59-41CD-9A40-460CDB2BBE3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366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44073-DD59-41CD-9A40-460CDB2BBE3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2652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44073-DD59-41CD-9A40-460CDB2BBE3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50761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44073-DD59-41CD-9A40-460CDB2BBE39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8592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44073-DD59-41CD-9A40-460CDB2BBE39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0660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44073-DD59-41CD-9A40-460CDB2BBE39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056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14D35-6B0B-41A5-AB1E-EF7C81C5F7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43052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91C64-BB52-4657-95C6-F5387B16D2C6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5031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EAE2-7C62-4AF4-829F-89F0EA03656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50279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EAE2-7C62-4AF4-829F-89F0EA03656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4502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293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14D35-6B0B-41A5-AB1E-EF7C81C5F7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249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6C10F-2E52-4FED-BB88-9DAC4053783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695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65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D612D-1660-479F-AAE6-AFF9B41326A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232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997AE-C752-46B2-B09B-B3C1E4B8DB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479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42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74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642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02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603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430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67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097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3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34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DC2FC72-A0FE-451B-8DD1-1760B389A4B5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E0DD7C0-1231-49AF-9824-17EBB2B143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wmf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11" Type="http://schemas.openxmlformats.org/officeDocument/2006/relationships/image" Target="../media/image56.png"/><Relationship Id="rId5" Type="http://schemas.openxmlformats.org/officeDocument/2006/relationships/image" Target="../media/image50.jpeg"/><Relationship Id="rId10" Type="http://schemas.openxmlformats.org/officeDocument/2006/relationships/image" Target="../media/image55.pn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9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1.jpeg"/><Relationship Id="rId4" Type="http://schemas.openxmlformats.org/officeDocument/2006/relationships/image" Target="../media/image80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wmf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Parte 2 de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389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¿De qué color es tu mochila?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81000" y="54864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r>
              <a:rPr lang="es-MX" kern="0" dirty="0" smtClean="0"/>
              <a:t>Mi mochila es azul.</a:t>
            </a:r>
            <a:endParaRPr lang="en-US" kern="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378527"/>
            <a:ext cx="3142384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96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http://content.presentermedia.com/files/clipart/00009000/9893/colored_puzzle_connection_md_w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-34636"/>
            <a:ext cx="5721927" cy="572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2507673" y="5325340"/>
            <a:ext cx="4495800" cy="1444337"/>
          </a:xfrm>
          <a:prstGeom prst="roundRect">
            <a:avLst/>
          </a:prstGeom>
          <a:solidFill>
            <a:srgbClr val="E93B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000" b="1" dirty="0" smtClean="0">
                <a:latin typeface="Arial Black" panose="020B0A04020102020204" pitchFamily="34" charset="0"/>
              </a:rPr>
              <a:t>construir </a:t>
            </a:r>
            <a:r>
              <a:rPr lang="es-MX" sz="5000" b="1" dirty="0">
                <a:latin typeface="Arial Black" panose="020B0A04020102020204" pitchFamily="34" charset="0"/>
              </a:rPr>
              <a:t>y </a:t>
            </a:r>
            <a:r>
              <a:rPr lang="es-MX" sz="5000" b="1" dirty="0" smtClean="0">
                <a:latin typeface="Arial Black" panose="020B0A04020102020204" pitchFamily="34" charset="0"/>
              </a:rPr>
              <a:t>conectar</a:t>
            </a:r>
            <a:endParaRPr lang="en-US" sz="5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10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r>
              <a:rPr lang="es-MX" b="1" dirty="0" smtClean="0"/>
              <a:t>ESTRUCTURAS</a:t>
            </a:r>
            <a:br>
              <a:rPr lang="es-MX" b="1" dirty="0" smtClean="0"/>
            </a:br>
            <a:r>
              <a:rPr lang="es-MX" b="1" dirty="0" smtClean="0"/>
              <a:t>construye y conecta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</p:spPr>
        <p:txBody>
          <a:bodyPr/>
          <a:lstStyle/>
          <a:p>
            <a:r>
              <a:rPr lang="es-MX" dirty="0" smtClean="0"/>
              <a:t>Comienza con estructuras sencillas pero en que se puede agregar más estructuras</a:t>
            </a:r>
          </a:p>
          <a:p>
            <a:r>
              <a:rPr lang="es-MX" b="1" dirty="0" smtClean="0"/>
              <a:t>¿Qué te gusta hacer los fines de semana?</a:t>
            </a:r>
          </a:p>
          <a:p>
            <a:pPr lvl="1"/>
            <a:r>
              <a:rPr lang="es-MX" dirty="0" smtClean="0"/>
              <a:t>Los viernes </a:t>
            </a:r>
            <a:r>
              <a:rPr lang="es-MX" b="1" u="sng" dirty="0" smtClean="0">
                <a:solidFill>
                  <a:srgbClr val="FF0000"/>
                </a:solidFill>
              </a:rPr>
              <a:t>me gusta comer </a:t>
            </a:r>
            <a:r>
              <a:rPr lang="es-MX" dirty="0" smtClean="0">
                <a:solidFill>
                  <a:srgbClr val="0070C0"/>
                </a:solidFill>
              </a:rPr>
              <a:t>hamburguesas y papas fritas</a:t>
            </a:r>
            <a:r>
              <a:rPr lang="es-MX" dirty="0" smtClean="0"/>
              <a:t> </a:t>
            </a:r>
            <a:r>
              <a:rPr lang="es-MX" dirty="0" smtClean="0">
                <a:solidFill>
                  <a:srgbClr val="326202"/>
                </a:solidFill>
              </a:rPr>
              <a:t>en el restaurante </a:t>
            </a:r>
            <a:r>
              <a:rPr lang="es-MX" dirty="0" smtClean="0">
                <a:solidFill>
                  <a:srgbClr val="7030A0"/>
                </a:solidFill>
              </a:rPr>
              <a:t>con mi familia</a:t>
            </a:r>
            <a:r>
              <a:rPr lang="es-MX" dirty="0" smtClean="0"/>
              <a:t>. </a:t>
            </a:r>
          </a:p>
          <a:p>
            <a:pPr lvl="1"/>
            <a:r>
              <a:rPr lang="es-MX" dirty="0" smtClean="0"/>
              <a:t>Los fines de semana </a:t>
            </a:r>
            <a:r>
              <a:rPr lang="es-MX" b="1" u="sng" dirty="0" smtClean="0">
                <a:solidFill>
                  <a:srgbClr val="FF0000"/>
                </a:solidFill>
              </a:rPr>
              <a:t>me gusta ir</a:t>
            </a:r>
            <a:r>
              <a:rPr lang="es-MX" b="1" dirty="0" smtClean="0">
                <a:solidFill>
                  <a:srgbClr val="FF0000"/>
                </a:solidFill>
              </a:rPr>
              <a:t>  </a:t>
            </a:r>
            <a:r>
              <a:rPr lang="es-MX" b="1" u="dotted" dirty="0" smtClean="0">
                <a:solidFill>
                  <a:srgbClr val="326202"/>
                </a:solidFill>
              </a:rPr>
              <a:t>al</a:t>
            </a:r>
            <a:r>
              <a:rPr lang="es-MX" dirty="0" smtClean="0"/>
              <a:t> </a:t>
            </a:r>
            <a:r>
              <a:rPr lang="es-MX" dirty="0" smtClean="0">
                <a:solidFill>
                  <a:srgbClr val="326202"/>
                </a:solidFill>
              </a:rPr>
              <a:t>cine</a:t>
            </a:r>
            <a:r>
              <a:rPr lang="es-MX" dirty="0" smtClean="0">
                <a:solidFill>
                  <a:srgbClr val="0070C0"/>
                </a:solidFill>
              </a:rPr>
              <a:t> o jugar video juegos</a:t>
            </a:r>
            <a:r>
              <a:rPr lang="es-MX" dirty="0" smtClean="0"/>
              <a:t> </a:t>
            </a:r>
            <a:r>
              <a:rPr lang="es-MX" dirty="0" smtClean="0">
                <a:solidFill>
                  <a:srgbClr val="7030A0"/>
                </a:solidFill>
              </a:rPr>
              <a:t>con mi amiga, Marisol</a:t>
            </a:r>
            <a:r>
              <a:rPr lang="es-MX" dirty="0" smtClean="0"/>
              <a:t>.</a:t>
            </a:r>
          </a:p>
          <a:p>
            <a:pPr lvl="1"/>
            <a:r>
              <a:rPr lang="es-MX" dirty="0" smtClean="0"/>
              <a:t>¿Y a ti?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36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590800"/>
            <a:ext cx="8915400" cy="4144963"/>
          </a:xfrm>
        </p:spPr>
        <p:txBody>
          <a:bodyPr/>
          <a:lstStyle/>
          <a:p>
            <a:pPr marL="0" indent="0">
              <a:buNone/>
            </a:pPr>
            <a:r>
              <a:rPr lang="es-MX" sz="3000" dirty="0" smtClean="0"/>
              <a:t>--Me gusta mucho hablar con Saúl porque es muy inteligente y muy cómico también.</a:t>
            </a:r>
          </a:p>
          <a:p>
            <a:pPr marL="0" indent="0">
              <a:buNone/>
            </a:pPr>
            <a:r>
              <a:rPr lang="es-MX" sz="3000" i="1" dirty="0" smtClean="0"/>
              <a:t>--¿Quién es Saúl? ¿Cómo es?</a:t>
            </a:r>
          </a:p>
          <a:p>
            <a:pPr marL="0" indent="0">
              <a:buNone/>
            </a:pPr>
            <a:r>
              <a:rPr lang="es-MX" sz="3000" dirty="0" smtClean="0"/>
              <a:t>--Es alto, guapo, rubio y atlético.</a:t>
            </a:r>
          </a:p>
          <a:p>
            <a:pPr marL="0" indent="0">
              <a:buNone/>
            </a:pPr>
            <a:r>
              <a:rPr lang="es-MX" sz="3000" i="1" dirty="0" smtClean="0"/>
              <a:t>--¿De dónde es? ¿Dónde vive?</a:t>
            </a:r>
          </a:p>
          <a:p>
            <a:pPr marL="0" indent="0">
              <a:buNone/>
            </a:pPr>
            <a:r>
              <a:rPr lang="es-MX" sz="3000" dirty="0" smtClean="0"/>
              <a:t>--Es de Connecticut pero vive en </a:t>
            </a:r>
            <a:r>
              <a:rPr lang="es-MX" sz="3000" dirty="0" err="1" smtClean="0"/>
              <a:t>Millcreek</a:t>
            </a:r>
            <a:r>
              <a:rPr lang="es-MX" sz="3000" dirty="0" smtClean="0"/>
              <a:t>.</a:t>
            </a:r>
          </a:p>
          <a:p>
            <a:pPr marL="0" indent="0">
              <a:buNone/>
            </a:pPr>
            <a:r>
              <a:rPr lang="es-MX" sz="3000" dirty="0" smtClean="0"/>
              <a:t>--</a:t>
            </a:r>
            <a:r>
              <a:rPr lang="es-MX" sz="3000" i="1" dirty="0" smtClean="0"/>
              <a:t>¿Cuántos años tiene?</a:t>
            </a:r>
          </a:p>
          <a:p>
            <a:pPr marL="0" indent="0">
              <a:buNone/>
            </a:pPr>
            <a:r>
              <a:rPr lang="es-MX" sz="3000" dirty="0" smtClean="0"/>
              <a:t>--Tiene 15 años.  Su cumpleaños es el 17 de mayo.</a:t>
            </a:r>
          </a:p>
        </p:txBody>
      </p:sp>
      <p:pic>
        <p:nvPicPr>
          <p:cNvPr id="6146" name="Picture 2" descr="http://previews.123rf.com/images/bds/bds1103/bds110304645/9057187-Two-girls-talking-gossip-about-boy-isolated-on-white-Stock-Ph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-304800"/>
            <a:ext cx="411796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59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210" y="457200"/>
            <a:ext cx="7467600" cy="1143000"/>
          </a:xfrm>
        </p:spPr>
        <p:txBody>
          <a:bodyPr/>
          <a:lstStyle/>
          <a:p>
            <a:r>
              <a:rPr lang="es-MX" dirty="0" smtClean="0"/>
              <a:t>¿Qué te gusta hacer </a:t>
            </a:r>
            <a:r>
              <a:rPr lang="es-MX" b="1" u="sng" dirty="0" smtClean="0"/>
              <a:t>más</a:t>
            </a:r>
            <a:r>
              <a:rPr lang="es-MX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2" y="1905000"/>
            <a:ext cx="9129648" cy="4525963"/>
          </a:xfrm>
        </p:spPr>
        <p:txBody>
          <a:bodyPr/>
          <a:lstStyle/>
          <a:p>
            <a:r>
              <a:rPr lang="es-MX" dirty="0" smtClean="0"/>
              <a:t>¿Qué te gusta hacer </a:t>
            </a:r>
            <a:r>
              <a:rPr lang="es-MX" b="1" u="sng" dirty="0" smtClean="0"/>
              <a:t>más</a:t>
            </a:r>
            <a:r>
              <a:rPr lang="es-MX" dirty="0" smtClean="0"/>
              <a:t>, pintar o cantar?</a:t>
            </a:r>
          </a:p>
          <a:p>
            <a:pPr lvl="1"/>
            <a:r>
              <a:rPr lang="es-MX" sz="2500" dirty="0" smtClean="0"/>
              <a:t>Me gusta pintar </a:t>
            </a:r>
            <a:r>
              <a:rPr lang="es-MX" sz="2500" b="1" u="sng" dirty="0" smtClean="0"/>
              <a:t>más</a:t>
            </a:r>
            <a:r>
              <a:rPr lang="es-MX" sz="2500" dirty="0" smtClean="0"/>
              <a:t>. </a:t>
            </a:r>
          </a:p>
          <a:p>
            <a:pPr lvl="1"/>
            <a:r>
              <a:rPr lang="es-MX" sz="2500" dirty="0" smtClean="0"/>
              <a:t>Me gusta pintar y cantar, </a:t>
            </a:r>
            <a:r>
              <a:rPr lang="es-MX" sz="2500" b="1" dirty="0" smtClean="0"/>
              <a:t>pero</a:t>
            </a:r>
            <a:r>
              <a:rPr lang="es-MX" sz="2500" dirty="0" smtClean="0"/>
              <a:t> (</a:t>
            </a:r>
            <a:r>
              <a:rPr lang="es-MX" sz="2500" i="1" dirty="0" err="1" smtClean="0"/>
              <a:t>but</a:t>
            </a:r>
            <a:r>
              <a:rPr lang="es-MX" sz="2500" dirty="0" smtClean="0"/>
              <a:t>) me gusta pintar </a:t>
            </a:r>
            <a:r>
              <a:rPr lang="es-MX" sz="2500" b="1" u="sng" dirty="0" smtClean="0"/>
              <a:t>más</a:t>
            </a:r>
            <a:r>
              <a:rPr lang="es-MX" sz="2500" dirty="0" smtClean="0"/>
              <a:t>.   </a:t>
            </a:r>
            <a:endParaRPr lang="en-US" sz="2500" dirty="0"/>
          </a:p>
        </p:txBody>
      </p:sp>
      <p:pic>
        <p:nvPicPr>
          <p:cNvPr id="8203" name="Picture 11" descr="http://www.gold.ac.uk/student-services/advice/internationalstudents/getavisatostudy/tier%204%20extension%20in%20uk/academicprogression/orange-stairs-m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352800"/>
            <a:ext cx="3962400" cy="328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Kim\AppData\Local\Microsoft\Windows\Temporary Internet Files\Content.IE5\5YHGML0D\MC900441754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505200"/>
            <a:ext cx="640613" cy="64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Kim\AppData\Local\Microsoft\Windows\Temporary Internet Files\Content.IE5\PIYC6M6C\MC90043819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724400"/>
            <a:ext cx="568325" cy="80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89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Practicar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¿Qué te gusta hacer más, ____ o ____?</a:t>
            </a:r>
          </a:p>
          <a:p>
            <a:pPr lvl="1"/>
            <a:r>
              <a:rPr lang="es-MX" dirty="0" smtClean="0"/>
              <a:t>Me gusta ______ más.</a:t>
            </a:r>
          </a:p>
          <a:p>
            <a:pPr lvl="1"/>
            <a:r>
              <a:rPr lang="es-MX" dirty="0" smtClean="0"/>
              <a:t>Me gusta ______ y _____, pero me gusta _____ más.</a:t>
            </a:r>
          </a:p>
        </p:txBody>
      </p:sp>
      <p:pic>
        <p:nvPicPr>
          <p:cNvPr id="12290" name="Picture 2" descr="C:\Users\Kim\AppData\Local\Microsoft\Windows\Temporary Internet Files\Content.IE5\5YHGML0D\MC90043604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171" y="4052526"/>
            <a:ext cx="2214665" cy="234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Kim\AppData\Local\Microsoft\Windows\Temporary Internet Files\Content.IE5\E2H6F4DY\MC90036321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052526"/>
            <a:ext cx="2036594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45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278" y="76200"/>
            <a:ext cx="7024744" cy="1143000"/>
          </a:xfrm>
        </p:spPr>
        <p:txBody>
          <a:bodyPr/>
          <a:lstStyle/>
          <a:p>
            <a:r>
              <a:rPr lang="es-MX" b="1" dirty="0" smtClean="0"/>
              <a:t>¿Qué te gusta hacer…?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2841" y="1219200"/>
            <a:ext cx="6777317" cy="1905000"/>
          </a:xfrm>
        </p:spPr>
        <p:txBody>
          <a:bodyPr>
            <a:normAutofit fontScale="77500" lnSpcReduction="20000"/>
          </a:bodyPr>
          <a:lstStyle/>
          <a:p>
            <a:r>
              <a:rPr lang="es-MX" dirty="0" smtClean="0"/>
              <a:t>…los fines de semana?</a:t>
            </a:r>
          </a:p>
          <a:p>
            <a:r>
              <a:rPr lang="es-MX" dirty="0" smtClean="0">
                <a:solidFill>
                  <a:schemeClr val="tx1"/>
                </a:solidFill>
              </a:rPr>
              <a:t>…entresemana, durante la semana</a:t>
            </a:r>
          </a:p>
          <a:p>
            <a:r>
              <a:rPr lang="es-MX" dirty="0" smtClean="0"/>
              <a:t>…el domingo, el jueves, el sábado</a:t>
            </a:r>
          </a:p>
          <a:p>
            <a:r>
              <a:rPr lang="es-MX" dirty="0" smtClean="0"/>
              <a:t>…por la mañana, por la tarde, por mañana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04800" y="3429000"/>
          <a:ext cx="8686800" cy="1158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199"/>
                <a:gridCol w="990600"/>
                <a:gridCol w="1447800"/>
                <a:gridCol w="1371600"/>
                <a:gridCol w="1219200"/>
                <a:gridCol w="1143000"/>
                <a:gridCol w="1295401"/>
              </a:tblGrid>
              <a:tr h="1158995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el</a:t>
                      </a:r>
                    </a:p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domingo</a:t>
                      </a:r>
                    </a:p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el</a:t>
                      </a:r>
                    </a:p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el</a:t>
                      </a:r>
                    </a:p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  <a:p>
                      <a:pPr algn="ctr"/>
                      <a:endParaRPr lang="es-MX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el</a:t>
                      </a:r>
                    </a:p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el</a:t>
                      </a:r>
                    </a:p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jueves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s-MX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el</a:t>
                      </a:r>
                    </a:p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viernes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el</a:t>
                      </a:r>
                    </a:p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</a:rPr>
                        <a:t>sábado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62200" y="5098473"/>
            <a:ext cx="40386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dirty="0"/>
              <a:t>e</a:t>
            </a:r>
            <a:r>
              <a:rPr lang="es-MX" dirty="0" smtClean="0"/>
              <a:t>ntresemana</a:t>
            </a:r>
          </a:p>
          <a:p>
            <a:pPr algn="ctr"/>
            <a:r>
              <a:rPr lang="es-MX" dirty="0"/>
              <a:t>d</a:t>
            </a:r>
            <a:r>
              <a:rPr lang="es-MX" dirty="0" smtClean="0"/>
              <a:t>urante la semana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 rot="16200000">
            <a:off x="3986647" y="4720936"/>
            <a:ext cx="381000" cy="374073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05000" y="6096000"/>
            <a:ext cx="56388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los fines de semana</a:t>
            </a:r>
            <a:endParaRPr lang="en-US" dirty="0"/>
          </a:p>
        </p:txBody>
      </p:sp>
      <p:sp>
        <p:nvSpPr>
          <p:cNvPr id="8" name="Bent-Up Arrow 7"/>
          <p:cNvSpPr/>
          <p:nvPr/>
        </p:nvSpPr>
        <p:spPr>
          <a:xfrm>
            <a:off x="7696200" y="4587995"/>
            <a:ext cx="914400" cy="178486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Bent-Up Arrow 8"/>
          <p:cNvSpPr/>
          <p:nvPr/>
        </p:nvSpPr>
        <p:spPr>
          <a:xfrm flipH="1">
            <a:off x="838200" y="4574140"/>
            <a:ext cx="914400" cy="178486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:\Users\Kim\AppData\Local\Microsoft\Windows\Temporary Internet Files\Content.IE5\5PYLTJ0P\MC900432665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979965"/>
            <a:ext cx="70485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Kim\AppData\Local\Microsoft\Windows\Temporary Internet Files\Content.IE5\5PYLTJ0P\MC900432665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979965"/>
            <a:ext cx="70485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Kim\AppData\Local\Microsoft\Windows\Temporary Internet Files\Content.IE5\5PYLTJ0P\MC900432665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979965"/>
            <a:ext cx="70485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Kim\AppData\Local\Microsoft\Windows\Temporary Internet Files\Content.IE5\5PYLTJ0P\MC900432665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979965"/>
            <a:ext cx="70485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Kim\AppData\Local\Microsoft\Windows\Temporary Internet Files\Content.IE5\5PYLTJ0P\MC900432665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5" y="3979965"/>
            <a:ext cx="70485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08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27" y="387927"/>
            <a:ext cx="8229600" cy="1143000"/>
          </a:xfrm>
        </p:spPr>
        <p:txBody>
          <a:bodyPr>
            <a:normAutofit/>
          </a:bodyPr>
          <a:lstStyle/>
          <a:p>
            <a:r>
              <a:rPr lang="es-MX" sz="6000" b="1" dirty="0" smtClean="0"/>
              <a:t>también/tampoco</a:t>
            </a:r>
            <a:endParaRPr lang="en-US" sz="60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15A0-D354-4B86-BD5A-0691C1855F75}" type="datetime1">
              <a:rPr lang="en-US" smtClean="0"/>
              <a:pPr/>
              <a:t>6/23/2016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B8A81-6B95-40CE-A257-7CEEDE25331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8036" y="2743200"/>
            <a:ext cx="716280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solidFill>
                  <a:srgbClr val="9FFA44"/>
                </a:solidFill>
              </a:rPr>
              <a:t/>
            </a:r>
            <a:br>
              <a:rPr lang="en-US" sz="2500" dirty="0" smtClean="0">
                <a:solidFill>
                  <a:srgbClr val="9FFA44"/>
                </a:solidFill>
              </a:rPr>
            </a:br>
            <a:r>
              <a:rPr lang="en-US" sz="2500" dirty="0" smtClean="0"/>
              <a:t>Me </a:t>
            </a:r>
            <a:r>
              <a:rPr lang="en-US" sz="2500" dirty="0" err="1" smtClean="0"/>
              <a:t>gusta</a:t>
            </a:r>
            <a:r>
              <a:rPr lang="en-US" sz="2500" dirty="0" smtClean="0"/>
              <a:t> </a:t>
            </a:r>
            <a:r>
              <a:rPr lang="en-US" sz="2500" dirty="0" err="1" smtClean="0"/>
              <a:t>cantar</a:t>
            </a:r>
            <a:r>
              <a:rPr lang="en-US" sz="2500" dirty="0" smtClean="0"/>
              <a:t>--&gt;A </a:t>
            </a:r>
            <a:r>
              <a:rPr lang="es-MX" sz="2500" dirty="0" smtClean="0"/>
              <a:t>mí </a:t>
            </a:r>
            <a:r>
              <a:rPr lang="es-MX" sz="2500" b="1" dirty="0" smtClean="0">
                <a:solidFill>
                  <a:srgbClr val="0070C0"/>
                </a:solidFill>
              </a:rPr>
              <a:t>también</a:t>
            </a:r>
            <a:r>
              <a:rPr lang="es-MX" sz="2500" dirty="0" smtClean="0"/>
              <a:t>. (</a:t>
            </a:r>
            <a:r>
              <a:rPr lang="es-MX" sz="2500" dirty="0" err="1" smtClean="0"/>
              <a:t>agree</a:t>
            </a:r>
            <a:r>
              <a:rPr lang="es-MX" sz="2500" dirty="0" smtClean="0"/>
              <a:t>)</a:t>
            </a:r>
          </a:p>
          <a:p>
            <a:r>
              <a:rPr lang="en-US" sz="2500" dirty="0" smtClean="0"/>
              <a:t>Me </a:t>
            </a:r>
            <a:r>
              <a:rPr lang="en-US" sz="2500" dirty="0" err="1" smtClean="0"/>
              <a:t>gusta</a:t>
            </a:r>
            <a:r>
              <a:rPr lang="en-US" sz="2500" dirty="0" smtClean="0"/>
              <a:t> </a:t>
            </a:r>
            <a:r>
              <a:rPr lang="en-US" sz="2500" dirty="0" err="1" smtClean="0"/>
              <a:t>cantar</a:t>
            </a:r>
            <a:r>
              <a:rPr lang="en-US" sz="2500" dirty="0" smtClean="0"/>
              <a:t>--&gt;A </a:t>
            </a:r>
            <a:r>
              <a:rPr lang="es-MX" sz="2500" dirty="0" smtClean="0"/>
              <a:t>mí </a:t>
            </a:r>
            <a:r>
              <a:rPr lang="es-MX" sz="2500" b="1" dirty="0" smtClean="0">
                <a:solidFill>
                  <a:srgbClr val="FF0000"/>
                </a:solidFill>
              </a:rPr>
              <a:t>no</a:t>
            </a:r>
            <a:r>
              <a:rPr lang="es-MX" sz="2500" dirty="0" smtClean="0"/>
              <a:t>. (</a:t>
            </a:r>
            <a:r>
              <a:rPr lang="es-MX" sz="2500" dirty="0" err="1" smtClean="0"/>
              <a:t>disagree</a:t>
            </a:r>
            <a:r>
              <a:rPr lang="es-MX" sz="2500" dirty="0" smtClean="0"/>
              <a:t>)</a:t>
            </a:r>
          </a:p>
          <a:p>
            <a:endParaRPr lang="es-MX" sz="2500" dirty="0" smtClean="0">
              <a:solidFill>
                <a:srgbClr val="9FFA44"/>
              </a:solidFill>
            </a:endParaRPr>
          </a:p>
          <a:p>
            <a:r>
              <a:rPr lang="es-MX" sz="2500" b="1" dirty="0" smtClean="0"/>
              <a:t>No</a:t>
            </a:r>
            <a:r>
              <a:rPr lang="es-MX" sz="2500" dirty="0" smtClean="0"/>
              <a:t> me gusta </a:t>
            </a:r>
            <a:r>
              <a:rPr lang="es-MX" sz="2500" dirty="0" err="1" smtClean="0"/>
              <a:t>cantar</a:t>
            </a:r>
            <a:r>
              <a:rPr lang="es-MX" sz="2500" dirty="0" err="1" smtClean="0">
                <a:sym typeface="Wingdings" pitchFamily="2" charset="2"/>
              </a:rPr>
              <a:t>A</a:t>
            </a:r>
            <a:r>
              <a:rPr lang="es-MX" sz="2500" dirty="0" smtClean="0">
                <a:sym typeface="Wingdings" pitchFamily="2" charset="2"/>
              </a:rPr>
              <a:t> mí </a:t>
            </a:r>
            <a:r>
              <a:rPr lang="es-MX" sz="2500" b="1" dirty="0" smtClean="0">
                <a:solidFill>
                  <a:srgbClr val="0070C0"/>
                </a:solidFill>
              </a:rPr>
              <a:t>tampoco</a:t>
            </a:r>
            <a:r>
              <a:rPr lang="es-MX" sz="2500" dirty="0" smtClean="0"/>
              <a:t>. (</a:t>
            </a:r>
            <a:r>
              <a:rPr lang="es-MX" sz="2500" dirty="0" err="1" smtClean="0"/>
              <a:t>agree</a:t>
            </a:r>
            <a:r>
              <a:rPr lang="es-MX" sz="2500" dirty="0" smtClean="0"/>
              <a:t>)</a:t>
            </a:r>
          </a:p>
          <a:p>
            <a:r>
              <a:rPr lang="en-US" sz="2500" b="1" dirty="0" smtClean="0"/>
              <a:t>No</a:t>
            </a:r>
            <a:r>
              <a:rPr lang="en-US" sz="2500" dirty="0" smtClean="0"/>
              <a:t> me </a:t>
            </a:r>
            <a:r>
              <a:rPr lang="en-US" sz="2500" dirty="0" err="1" smtClean="0"/>
              <a:t>gusta</a:t>
            </a:r>
            <a:r>
              <a:rPr lang="en-US" sz="2500" dirty="0" smtClean="0"/>
              <a:t> </a:t>
            </a:r>
            <a:r>
              <a:rPr lang="en-US" sz="2500" dirty="0" err="1" smtClean="0"/>
              <a:t>cantar</a:t>
            </a:r>
            <a:r>
              <a:rPr lang="en-US" sz="2500" dirty="0" smtClean="0"/>
              <a:t>--&gt;A </a:t>
            </a:r>
            <a:r>
              <a:rPr lang="es-MX" sz="2500" dirty="0" smtClean="0"/>
              <a:t>mí </a:t>
            </a:r>
            <a:r>
              <a:rPr lang="es-MX" sz="2500" b="1" dirty="0" smtClean="0">
                <a:solidFill>
                  <a:srgbClr val="FF0000"/>
                </a:solidFill>
              </a:rPr>
              <a:t>sí</a:t>
            </a:r>
            <a:r>
              <a:rPr lang="es-MX" sz="2500" dirty="0" smtClean="0"/>
              <a:t>. (</a:t>
            </a:r>
            <a:r>
              <a:rPr lang="es-MX" sz="2500" dirty="0" err="1" smtClean="0"/>
              <a:t>disagree</a:t>
            </a:r>
            <a:r>
              <a:rPr lang="es-MX" sz="2500" dirty="0" smtClean="0"/>
              <a:t>)</a:t>
            </a:r>
          </a:p>
          <a:p>
            <a:endParaRPr lang="es-MX" sz="2500" dirty="0"/>
          </a:p>
          <a:p>
            <a:r>
              <a:rPr lang="es-MX" sz="2500" b="1" dirty="0" smtClean="0"/>
              <a:t>Me gusta cantar.</a:t>
            </a:r>
            <a:r>
              <a:rPr lang="es-MX" sz="25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s-MX" sz="2500" dirty="0" smtClean="0">
                <a:solidFill>
                  <a:schemeClr val="accent1">
                    <a:lumMod val="75000"/>
                  </a:schemeClr>
                </a:solidFill>
              </a:rPr>
              <a:t>¿</a:t>
            </a:r>
            <a:r>
              <a:rPr lang="es-MX" sz="2500" dirty="0" smtClean="0">
                <a:solidFill>
                  <a:srgbClr val="7030A0"/>
                </a:solidFill>
              </a:rPr>
              <a:t>Y a ti</a:t>
            </a:r>
            <a:r>
              <a:rPr lang="es-MX" sz="2500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  <a:p>
            <a:r>
              <a:rPr lang="es-MX" sz="2500" b="1" dirty="0" smtClean="0"/>
              <a:t>I </a:t>
            </a:r>
            <a:r>
              <a:rPr lang="es-MX" sz="2500" b="1" dirty="0" err="1" smtClean="0"/>
              <a:t>like</a:t>
            </a:r>
            <a:r>
              <a:rPr lang="es-MX" sz="2500" b="1" dirty="0" smtClean="0"/>
              <a:t> </a:t>
            </a:r>
            <a:r>
              <a:rPr lang="es-MX" sz="2500" b="1" dirty="0" err="1" smtClean="0"/>
              <a:t>to</a:t>
            </a:r>
            <a:r>
              <a:rPr lang="es-MX" sz="2500" b="1" dirty="0" smtClean="0"/>
              <a:t> </a:t>
            </a:r>
            <a:r>
              <a:rPr lang="es-MX" sz="2500" b="1" dirty="0" err="1" smtClean="0"/>
              <a:t>sing</a:t>
            </a:r>
            <a:r>
              <a:rPr lang="es-MX" sz="2500" b="1" dirty="0" smtClean="0"/>
              <a:t>, </a:t>
            </a:r>
            <a:r>
              <a:rPr lang="es-MX" sz="2500" dirty="0" smtClean="0">
                <a:solidFill>
                  <a:srgbClr val="7030A0"/>
                </a:solidFill>
              </a:rPr>
              <a:t>and </a:t>
            </a:r>
            <a:r>
              <a:rPr lang="es-MX" sz="2500" dirty="0" err="1" smtClean="0">
                <a:solidFill>
                  <a:srgbClr val="7030A0"/>
                </a:solidFill>
              </a:rPr>
              <a:t>you</a:t>
            </a:r>
            <a:r>
              <a:rPr lang="es-MX" sz="2500" dirty="0">
                <a:solidFill>
                  <a:srgbClr val="7030A0"/>
                </a:solidFill>
              </a:rPr>
              <a:t>/</a:t>
            </a:r>
            <a:r>
              <a:rPr lang="es-MX" sz="2500" dirty="0" smtClean="0">
                <a:solidFill>
                  <a:srgbClr val="7030A0"/>
                </a:solidFill>
              </a:rPr>
              <a:t>do </a:t>
            </a:r>
            <a:r>
              <a:rPr lang="es-MX" sz="2500" dirty="0" err="1" smtClean="0">
                <a:solidFill>
                  <a:srgbClr val="7030A0"/>
                </a:solidFill>
              </a:rPr>
              <a:t>you</a:t>
            </a:r>
            <a:r>
              <a:rPr lang="es-MX" sz="2500" dirty="0">
                <a:solidFill>
                  <a:schemeClr val="accent1">
                    <a:lumMod val="75000"/>
                  </a:schemeClr>
                </a:solidFill>
              </a:rPr>
              <a:t>?</a:t>
            </a:r>
            <a:endParaRPr lang="es-MX" sz="25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s-MX" sz="3000" dirty="0" smtClean="0">
              <a:solidFill>
                <a:srgbClr val="9FFA44"/>
              </a:solidFill>
            </a:endParaRPr>
          </a:p>
          <a:p>
            <a:endParaRPr lang="es-MX" sz="3000" dirty="0" smtClean="0">
              <a:solidFill>
                <a:srgbClr val="9FFA44"/>
              </a:solidFill>
            </a:endParaRPr>
          </a:p>
          <a:p>
            <a:r>
              <a:rPr lang="es-MX" sz="3000" dirty="0" smtClean="0">
                <a:solidFill>
                  <a:srgbClr val="9FFA44"/>
                </a:solidFill>
              </a:rPr>
              <a:t/>
            </a:r>
            <a:br>
              <a:rPr lang="es-MX" sz="3000" dirty="0" smtClean="0">
                <a:solidFill>
                  <a:srgbClr val="9FFA44"/>
                </a:solidFill>
              </a:rPr>
            </a:br>
            <a:endParaRPr lang="en-US" sz="3000" dirty="0">
              <a:solidFill>
                <a:srgbClr val="9FFA44"/>
              </a:solidFill>
            </a:endParaRPr>
          </a:p>
        </p:txBody>
      </p:sp>
      <p:pic>
        <p:nvPicPr>
          <p:cNvPr id="1026" name="Picture 2" descr="C:\Documents and Settings\Kim\Local Settings\Temporary Internet Files\Content.IE5\KLRS3C8Q\MC90023272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013060" y="1524000"/>
            <a:ext cx="863740" cy="15564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030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6000" b="1" dirty="0" smtClean="0">
                <a:solidFill>
                  <a:srgbClr val="FF0000"/>
                </a:solidFill>
              </a:rPr>
              <a:t>Ni</a:t>
            </a:r>
            <a:r>
              <a:rPr lang="es-MX" sz="6000" b="1" dirty="0" smtClean="0"/>
              <a:t>…</a:t>
            </a:r>
            <a:r>
              <a:rPr lang="es-MX" sz="6000" b="1" dirty="0" smtClean="0">
                <a:solidFill>
                  <a:srgbClr val="FF0000"/>
                </a:solidFill>
              </a:rPr>
              <a:t>ni</a:t>
            </a:r>
            <a:r>
              <a:rPr lang="es-MX" sz="6000" b="1" dirty="0" smtClean="0"/>
              <a:t>… </a:t>
            </a:r>
            <a:r>
              <a:rPr lang="es-MX" sz="3500" i="1" dirty="0" smtClean="0"/>
              <a:t>(</a:t>
            </a:r>
            <a:r>
              <a:rPr lang="es-MX" sz="3500" i="1" dirty="0" err="1" smtClean="0"/>
              <a:t>neither</a:t>
            </a:r>
            <a:r>
              <a:rPr lang="es-MX" sz="3500" i="1" dirty="0" smtClean="0"/>
              <a:t>/</a:t>
            </a:r>
            <a:r>
              <a:rPr lang="es-MX" sz="3500" i="1" dirty="0" err="1" smtClean="0"/>
              <a:t>nor</a:t>
            </a:r>
            <a:r>
              <a:rPr lang="es-MX" sz="3500" i="1" dirty="0"/>
              <a:t>)</a:t>
            </a:r>
            <a:endParaRPr lang="en-US" sz="35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800600"/>
          </a:xfrm>
        </p:spPr>
        <p:txBody>
          <a:bodyPr>
            <a:normAutofit/>
          </a:bodyPr>
          <a:lstStyle/>
          <a:p>
            <a:r>
              <a:rPr lang="en-US" sz="3500" dirty="0" smtClean="0"/>
              <a:t>Me </a:t>
            </a:r>
            <a:r>
              <a:rPr lang="en-US" sz="3500" dirty="0" err="1" smtClean="0"/>
              <a:t>gusta</a:t>
            </a:r>
            <a:r>
              <a:rPr lang="en-US" sz="3500" dirty="0" smtClean="0"/>
              <a:t> </a:t>
            </a:r>
            <a:r>
              <a:rPr lang="en-US" sz="3500" dirty="0" err="1" smtClean="0"/>
              <a:t>cantar</a:t>
            </a:r>
            <a:r>
              <a:rPr lang="en-US" sz="3500" dirty="0" smtClean="0"/>
              <a:t> y </a:t>
            </a:r>
            <a:r>
              <a:rPr lang="en-US" sz="3500" dirty="0" err="1" smtClean="0"/>
              <a:t>pintar</a:t>
            </a:r>
            <a:endParaRPr lang="en-US" sz="3500" dirty="0" smtClean="0"/>
          </a:p>
          <a:p>
            <a:pPr lvl="1"/>
            <a:r>
              <a:rPr lang="en-US" sz="3500" dirty="0" smtClean="0"/>
              <a:t>No me </a:t>
            </a:r>
            <a:r>
              <a:rPr lang="en-US" sz="3500" dirty="0" err="1" smtClean="0"/>
              <a:t>gusta</a:t>
            </a:r>
            <a:r>
              <a:rPr lang="en-US" sz="3500" dirty="0" smtClean="0"/>
              <a:t> </a:t>
            </a:r>
            <a:r>
              <a:rPr lang="en-US" sz="3500" b="1" dirty="0" smtClean="0">
                <a:solidFill>
                  <a:srgbClr val="FF0000"/>
                </a:solidFill>
              </a:rPr>
              <a:t>NI</a:t>
            </a:r>
            <a:r>
              <a:rPr lang="en-US" sz="3500" dirty="0" smtClean="0"/>
              <a:t> </a:t>
            </a:r>
            <a:r>
              <a:rPr lang="en-US" sz="3500" dirty="0" err="1" smtClean="0"/>
              <a:t>cantar</a:t>
            </a:r>
            <a:r>
              <a:rPr lang="en-US" sz="3500" dirty="0" smtClean="0"/>
              <a:t> </a:t>
            </a:r>
            <a:r>
              <a:rPr lang="en-US" sz="3500" b="1" dirty="0" smtClean="0">
                <a:solidFill>
                  <a:srgbClr val="FF0000"/>
                </a:solidFill>
              </a:rPr>
              <a:t>NI</a:t>
            </a:r>
            <a:r>
              <a:rPr lang="en-US" sz="3500" dirty="0" smtClean="0"/>
              <a:t> </a:t>
            </a:r>
            <a:r>
              <a:rPr lang="en-US" sz="3500" dirty="0" err="1" smtClean="0"/>
              <a:t>pintar</a:t>
            </a:r>
            <a:endParaRPr lang="en-US" sz="3500" dirty="0" smtClean="0"/>
          </a:p>
        </p:txBody>
      </p:sp>
      <p:pic>
        <p:nvPicPr>
          <p:cNvPr id="10242" name="Picture 2" descr="http://www.picgifs.com/clip-art/activities/painting/clip-art-painting-7748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276600"/>
            <a:ext cx="2239805" cy="299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clipartbest.com/cliparts/RTd/g7M/RTdg7MzAc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753" y="3352800"/>
            <a:ext cx="1930399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&quot;No&quot; Symbol 3"/>
          <p:cNvSpPr/>
          <p:nvPr/>
        </p:nvSpPr>
        <p:spPr>
          <a:xfrm>
            <a:off x="1170702" y="3562259"/>
            <a:ext cx="2743200" cy="2667000"/>
          </a:xfrm>
          <a:prstGeom prst="noSmoking">
            <a:avLst>
              <a:gd name="adj" fmla="val 503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&quot;No&quot; Symbol 6"/>
          <p:cNvSpPr/>
          <p:nvPr/>
        </p:nvSpPr>
        <p:spPr>
          <a:xfrm>
            <a:off x="4625102" y="3603625"/>
            <a:ext cx="2743200" cy="2667000"/>
          </a:xfrm>
          <a:prstGeom prst="noSmoking">
            <a:avLst>
              <a:gd name="adj" fmla="val 503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89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INCENTIVOS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Boletos/tienda/rifa</a:t>
            </a:r>
          </a:p>
          <a:p>
            <a:r>
              <a:rPr lang="es-MX" dirty="0" smtClean="0"/>
              <a:t>Pesos</a:t>
            </a:r>
          </a:p>
          <a:p>
            <a:r>
              <a:rPr lang="es-MX" dirty="0" smtClean="0"/>
              <a:t>Fiestas</a:t>
            </a:r>
          </a:p>
          <a:p>
            <a:r>
              <a:rPr lang="es-MX" dirty="0" smtClean="0"/>
              <a:t>Clase afuera</a:t>
            </a:r>
          </a:p>
          <a:p>
            <a:r>
              <a:rPr lang="es-MX" dirty="0" smtClean="0"/>
              <a:t>etc….</a:t>
            </a:r>
          </a:p>
        </p:txBody>
      </p:sp>
      <p:sp>
        <p:nvSpPr>
          <p:cNvPr id="4" name="AutoShape 2" descr="Image result for office supplies in organiz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787" y="1524000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5" descr="Image result for roll of ticket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786" y="609600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141" y="5301095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110345"/>
            <a:ext cx="2223619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496" y="3904163"/>
            <a:ext cx="1162050" cy="2558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624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studentaccounts.buffalo.edu/images/main/billing/veter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862" y="228600"/>
            <a:ext cx="6237764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524" y="2711678"/>
            <a:ext cx="762000" cy="477054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500" b="1" dirty="0"/>
              <a:t>é</a:t>
            </a:r>
            <a:r>
              <a:rPr lang="es-MX" sz="2500" b="1" dirty="0" smtClean="0"/>
              <a:t>l</a:t>
            </a:r>
            <a:endParaRPr lang="en-US" sz="25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902234" y="2685648"/>
            <a:ext cx="762000" cy="477054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500" b="1" dirty="0"/>
              <a:t>e</a:t>
            </a:r>
            <a:r>
              <a:rPr lang="es-MX" sz="2500" b="1" dirty="0" smtClean="0"/>
              <a:t>lla</a:t>
            </a:r>
            <a:endParaRPr lang="en-US" sz="2500" b="1" dirty="0"/>
          </a:p>
        </p:txBody>
      </p:sp>
      <p:pic>
        <p:nvPicPr>
          <p:cNvPr id="4098" name="Picture 2" descr="http://i252.photobucket.com/albums/hh26/treecko15/awesom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630" y="4530435"/>
            <a:ext cx="2079625" cy="207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ular Callout 3"/>
          <p:cNvSpPr/>
          <p:nvPr/>
        </p:nvSpPr>
        <p:spPr>
          <a:xfrm>
            <a:off x="457200" y="3448050"/>
            <a:ext cx="2680855" cy="838200"/>
          </a:xfrm>
          <a:prstGeom prst="wedgeRectCallout">
            <a:avLst>
              <a:gd name="adj1" fmla="val 57720"/>
              <a:gd name="adj2" fmla="val 1782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¿Cómo se llama </a:t>
            </a:r>
            <a:r>
              <a:rPr lang="es-MX" b="1" u="sng" dirty="0" smtClean="0">
                <a:solidFill>
                  <a:schemeClr val="tx1"/>
                </a:solidFill>
              </a:rPr>
              <a:t>él</a:t>
            </a:r>
            <a:r>
              <a:rPr lang="es-MX" dirty="0" smtClean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ular Callout 9"/>
          <p:cNvSpPr/>
          <p:nvPr/>
        </p:nvSpPr>
        <p:spPr>
          <a:xfrm>
            <a:off x="5867400" y="3448050"/>
            <a:ext cx="2680855" cy="838200"/>
          </a:xfrm>
          <a:prstGeom prst="wedgeRectCallout">
            <a:avLst>
              <a:gd name="adj1" fmla="val -64244"/>
              <a:gd name="adj2" fmla="val 18977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¿Cómo se llama </a:t>
            </a:r>
            <a:r>
              <a:rPr lang="es-MX" b="1" u="sng" dirty="0" smtClean="0">
                <a:solidFill>
                  <a:schemeClr val="tx1"/>
                </a:solidFill>
              </a:rPr>
              <a:t>ella</a:t>
            </a:r>
            <a:r>
              <a:rPr lang="es-MX" dirty="0" smtClean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48400" y="5334000"/>
            <a:ext cx="229985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u="sng" dirty="0" smtClean="0"/>
              <a:t>Ella</a:t>
            </a:r>
            <a:r>
              <a:rPr lang="es-MX" dirty="0" smtClean="0"/>
              <a:t> se llama Emily.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29935" y="5333999"/>
            <a:ext cx="229985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u="sng" dirty="0" smtClean="0"/>
              <a:t>Él</a:t>
            </a:r>
            <a:r>
              <a:rPr lang="es-MX" b="1" dirty="0" smtClean="0"/>
              <a:t> </a:t>
            </a:r>
            <a:r>
              <a:rPr lang="es-MX" dirty="0" smtClean="0"/>
              <a:t>se llama Eduardo.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838199" y="4025736"/>
            <a:ext cx="1683326" cy="1295399"/>
          </a:xfrm>
          <a:prstGeom prst="straightConnector1">
            <a:avLst/>
          </a:prstGeom>
          <a:ln w="539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6864929" y="4025736"/>
            <a:ext cx="1052697" cy="1319150"/>
          </a:xfrm>
          <a:prstGeom prst="straightConnector1">
            <a:avLst/>
          </a:prstGeom>
          <a:ln w="539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Kim\AppData\Local\Microsoft\Windows\Temporary Internet Files\Content.IE5\5PYLTJ0P\MC900438059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6858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99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8972" y="0"/>
            <a:ext cx="9951755" cy="6871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/>
          <a:lstStyle/>
          <a:p>
            <a:r>
              <a:rPr lang="es-MX" dirty="0" smtClean="0"/>
              <a:t>Si los estudiantes están hablando en actividades productivas, las cuales queremos usar para evaluar</a:t>
            </a:r>
            <a:r>
              <a:rPr lang="es-MX" dirty="0" smtClean="0">
                <a:solidFill>
                  <a:srgbClr val="FF0000"/>
                </a:solidFill>
              </a:rPr>
              <a:t> </a:t>
            </a:r>
            <a:r>
              <a:rPr lang="es-MX" dirty="0" smtClean="0"/>
              <a:t>su progreso, no hay descanso para el maestro. </a:t>
            </a:r>
          </a:p>
          <a:p>
            <a:endParaRPr lang="es-MX" dirty="0" smtClean="0"/>
          </a:p>
          <a:p>
            <a:r>
              <a:rPr lang="es-MX" dirty="0" smtClean="0"/>
              <a:t>Tenemos que estar paseando por todo el salón a todo momento tomando apuntes.  Solo así sabremos si estamos usando el idioma meta o no. (y ver </a:t>
            </a:r>
            <a:r>
              <a:rPr lang="es-MX" dirty="0" smtClean="0">
                <a:solidFill>
                  <a:srgbClr val="FF0000"/>
                </a:solidFill>
              </a:rPr>
              <a:t>los áreas </a:t>
            </a:r>
            <a:r>
              <a:rPr lang="es-MX" dirty="0" smtClean="0"/>
              <a:t>para mejorar)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15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90600"/>
            <a:ext cx="8686800" cy="1143000"/>
          </a:xfrm>
        </p:spPr>
        <p:txBody>
          <a:bodyPr/>
          <a:lstStyle/>
          <a:p>
            <a:r>
              <a:rPr lang="es-MX" sz="5500" b="1" dirty="0" smtClean="0"/>
              <a:t>Mejorar la calidad de la conversación</a:t>
            </a:r>
            <a:endParaRPr lang="en-US" sz="55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743200"/>
            <a:ext cx="8610600" cy="4525963"/>
          </a:xfrm>
        </p:spPr>
        <p:txBody>
          <a:bodyPr/>
          <a:lstStyle/>
          <a:p>
            <a:r>
              <a:rPr lang="es-MX" dirty="0" smtClean="0"/>
              <a:t>Grabadoras</a:t>
            </a:r>
          </a:p>
          <a:p>
            <a:r>
              <a:rPr lang="es-MX" dirty="0" smtClean="0"/>
              <a:t>Aplicaciones en el celular</a:t>
            </a:r>
          </a:p>
          <a:p>
            <a:r>
              <a:rPr lang="es-MX" dirty="0" smtClean="0"/>
              <a:t>Grabar en su propio celular el sonido/vídeo</a:t>
            </a:r>
          </a:p>
          <a:p>
            <a:r>
              <a:rPr lang="es-MX" dirty="0" smtClean="0"/>
              <a:t>CANVAS</a:t>
            </a:r>
          </a:p>
          <a:p>
            <a:r>
              <a:rPr lang="es-MX" dirty="0" smtClean="0"/>
              <a:t>Tomar apuntes durante sus conversaciones</a:t>
            </a:r>
            <a:endParaRPr lang="es-MX" dirty="0"/>
          </a:p>
          <a:p>
            <a:r>
              <a:rPr lang="es-MX" dirty="0" smtClean="0"/>
              <a:t>Laboratorios de lenguaje, </a:t>
            </a:r>
            <a:r>
              <a:rPr lang="es-MX" dirty="0" smtClean="0">
                <a:solidFill>
                  <a:srgbClr val="00467A"/>
                </a:solidFill>
              </a:rPr>
              <a:t>www.slsilabs.com</a:t>
            </a:r>
          </a:p>
        </p:txBody>
      </p:sp>
    </p:spTree>
    <p:extLst>
      <p:ext uri="{BB962C8B-B14F-4D97-AF65-F5344CB8AC3E}">
        <p14:creationId xmlns:p14="http://schemas.microsoft.com/office/powerpoint/2010/main" val="214257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Mejorar la calidad de la conversación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Para las clases más avanzadas, ¿cómo puede incorporar frases y vocablos más académicos en su conversación para prepararles para ocasiones más formales?</a:t>
            </a:r>
          </a:p>
          <a:p>
            <a:r>
              <a:rPr lang="es-MX" dirty="0" smtClean="0"/>
              <a:t>Hable con los maestros de inglés. ¿Qué usan ellos? ¿Qué formato usan para su ensayos? </a:t>
            </a:r>
            <a:endParaRPr lang="es-MX" dirty="0"/>
          </a:p>
          <a:p>
            <a:r>
              <a:rPr lang="es-MX" dirty="0" err="1" smtClean="0"/>
              <a:t>Bloom’s</a:t>
            </a:r>
            <a:r>
              <a:rPr lang="es-MX" dirty="0" smtClean="0"/>
              <a:t> </a:t>
            </a:r>
            <a:r>
              <a:rPr lang="es-MX" dirty="0" err="1" smtClean="0"/>
              <a:t>Taxonomy</a:t>
            </a:r>
            <a:endParaRPr lang="es-MX" dirty="0" smtClean="0"/>
          </a:p>
          <a:p>
            <a:r>
              <a:rPr lang="es-MX" dirty="0" smtClean="0"/>
              <a:t>Frases y vocablos de los exámenes SAGE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5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02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534400" cy="6324600"/>
          </a:xfrm>
        </p:spPr>
        <p:txBody>
          <a:bodyPr/>
          <a:lstStyle/>
          <a:p>
            <a:pPr marL="0" indent="0" algn="ctr">
              <a:buNone/>
            </a:pPr>
            <a:r>
              <a:rPr lang="es-MX" sz="4500" b="1" u="sng" dirty="0">
                <a:latin typeface="Book Antiqua" panose="02040602050305030304" pitchFamily="18" charset="0"/>
              </a:rPr>
              <a:t>Soy Académico/a</a:t>
            </a:r>
            <a:r>
              <a:rPr lang="es-MX" sz="4500" dirty="0">
                <a:latin typeface="Book Antiqua" panose="02040602050305030304" pitchFamily="18" charset="0"/>
              </a:rPr>
              <a:t>.</a:t>
            </a:r>
            <a:endParaRPr lang="en-US" sz="4500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es-MX" sz="4500" dirty="0">
                <a:latin typeface="Book Antiqua" panose="02040602050305030304" pitchFamily="18" charset="0"/>
              </a:rPr>
              <a:t> </a:t>
            </a:r>
            <a:endParaRPr lang="en-US" sz="4500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es-MX" sz="4500" dirty="0">
                <a:latin typeface="Book Antiqua" panose="02040602050305030304" pitchFamily="18" charset="0"/>
              </a:rPr>
              <a:t>Hablo con una </a:t>
            </a:r>
            <a:r>
              <a:rPr lang="es-MX" sz="4500" b="1" u="sng" dirty="0">
                <a:latin typeface="Book Antiqua" panose="02040602050305030304" pitchFamily="18" charset="0"/>
              </a:rPr>
              <a:t>voz</a:t>
            </a:r>
            <a:r>
              <a:rPr lang="es-MX" sz="4500" dirty="0">
                <a:latin typeface="Book Antiqua" panose="02040602050305030304" pitchFamily="18" charset="0"/>
              </a:rPr>
              <a:t> académica.</a:t>
            </a:r>
            <a:endParaRPr lang="en-US" sz="4500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es-MX" sz="4500" dirty="0" smtClean="0">
                <a:latin typeface="Book Antiqua" panose="02040602050305030304" pitchFamily="18" charset="0"/>
              </a:rPr>
              <a:t>Tengo </a:t>
            </a:r>
            <a:r>
              <a:rPr lang="es-MX" sz="4500" b="1" u="sng" dirty="0" smtClean="0">
                <a:latin typeface="Book Antiqua" panose="02040602050305030304" pitchFamily="18" charset="0"/>
              </a:rPr>
              <a:t>metas</a:t>
            </a:r>
            <a:r>
              <a:rPr lang="es-MX" sz="4500" dirty="0" smtClean="0">
                <a:latin typeface="Book Antiqua" panose="02040602050305030304" pitchFamily="18" charset="0"/>
              </a:rPr>
              <a:t> académicas.</a:t>
            </a:r>
            <a:endParaRPr lang="en-US" sz="4500" dirty="0" smtClean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es-MX" sz="4500" dirty="0" smtClean="0">
                <a:latin typeface="Book Antiqua" panose="02040602050305030304" pitchFamily="18" charset="0"/>
              </a:rPr>
              <a:t>Tengo </a:t>
            </a:r>
            <a:r>
              <a:rPr lang="es-MX" sz="4500" dirty="0">
                <a:latin typeface="Book Antiqua" panose="02040602050305030304" pitchFamily="18" charset="0"/>
              </a:rPr>
              <a:t>una </a:t>
            </a:r>
            <a:r>
              <a:rPr lang="es-MX" sz="4500" b="1" u="sng" dirty="0">
                <a:latin typeface="Book Antiqua" panose="02040602050305030304" pitchFamily="18" charset="0"/>
              </a:rPr>
              <a:t>actitud</a:t>
            </a:r>
            <a:r>
              <a:rPr lang="es-MX" sz="4500" dirty="0">
                <a:latin typeface="Book Antiqua" panose="02040602050305030304" pitchFamily="18" charset="0"/>
              </a:rPr>
              <a:t> académica.</a:t>
            </a:r>
            <a:endParaRPr lang="en-US" sz="4500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es-MX" sz="4500" dirty="0">
                <a:latin typeface="Book Antiqua" panose="02040602050305030304" pitchFamily="18" charset="0"/>
              </a:rPr>
              <a:t> </a:t>
            </a:r>
            <a:endParaRPr lang="en-US" sz="4500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es-MX" sz="4500" b="1" u="sng" dirty="0">
                <a:latin typeface="Book Antiqua" panose="02040602050305030304" pitchFamily="18" charset="0"/>
              </a:rPr>
              <a:t>Soy Académico/a</a:t>
            </a:r>
            <a:r>
              <a:rPr lang="es-MX" sz="4500" dirty="0">
                <a:latin typeface="Book Antiqua" panose="02040602050305030304" pitchFamily="18" charset="0"/>
              </a:rPr>
              <a:t>.</a:t>
            </a:r>
            <a:endParaRPr lang="en-US" sz="4500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43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MX" dirty="0" err="1" smtClean="0"/>
              <a:t>Happy</a:t>
            </a:r>
            <a:r>
              <a:rPr lang="es-MX" dirty="0" smtClean="0"/>
              <a:t> </a:t>
            </a:r>
            <a:r>
              <a:rPr lang="es-MX" dirty="0" err="1" smtClean="0"/>
              <a:t>Hour</a:t>
            </a:r>
            <a:r>
              <a:rPr lang="es-MX" dirty="0" smtClean="0"/>
              <a:t> </a:t>
            </a:r>
            <a:endParaRPr lang="en-US" dirty="0"/>
          </a:p>
        </p:txBody>
      </p:sp>
      <p:sp>
        <p:nvSpPr>
          <p:cNvPr id="4" name="AutoShape 2" descr="https://encrypted-tbn0.gstatic.com/images?q=tbn:ANd9GcSp6eyT3ls4_cGEFRa4Q0R9GW83SsnuooucLSlOwsLrvxRQCOfXQQ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7093526" cy="487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4" descr="Image result for hand ringing bell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28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52922">
            <a:off x="-266700" y="1824038"/>
            <a:ext cx="967740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7292">
            <a:off x="-532081" y="1800610"/>
            <a:ext cx="10086975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0219">
            <a:off x="-436581" y="1776413"/>
            <a:ext cx="9858376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562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951" y="5450829"/>
            <a:ext cx="1321309" cy="1321309"/>
          </a:xfrm>
          <a:prstGeom prst="rect">
            <a:avLst/>
          </a:prstGeom>
        </p:spPr>
      </p:pic>
      <p:pic>
        <p:nvPicPr>
          <p:cNvPr id="3076" name="Picture 4" descr="http://mediasvc.ancestry.com/image/aa078f40-17d2-47b4-b029-c261bb66ea64.jpg?Client=MCCManager&amp;NamespaceID=1093&amp;MaxSide=16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802" y="261257"/>
            <a:ext cx="211596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content-lax3-1.xx.fbcdn.net/hphotos-xaf1/v/t1.0-0/q91/p206x206/10447091_10152548493388615_1470785377377295612_n.jpg?oh=bcccae83394f3d8e9de7bc88c863bc9c&amp;oe=57658DF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666" y="304800"/>
            <a:ext cx="1102604" cy="161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content-lax3-1.xx.fbcdn.net/hphotos-xpt1/v/t1.0-9/10486374_10152548488653615_5216047382349171933_n.jpg?oh=c5af6976d8b3c18e7848fcfc5d9e9bfc&amp;oe=576F42F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06" y="1981200"/>
            <a:ext cx="1118507" cy="149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917" y="1931533"/>
            <a:ext cx="10858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34000" y="261257"/>
            <a:ext cx="1145784" cy="1600200"/>
          </a:xfrm>
          <a:prstGeom prst="rect">
            <a:avLst/>
          </a:prstGeom>
          <a:solidFill>
            <a:srgbClr val="FDE5A9"/>
          </a:solidFill>
          <a:ln>
            <a:solidFill>
              <a:srgbClr val="FDE5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8117" y="3801290"/>
            <a:ext cx="1009650" cy="13890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81400" y="4038600"/>
            <a:ext cx="1480457" cy="14804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7407" y="3925387"/>
            <a:ext cx="1260567" cy="12605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48400" y="5333999"/>
            <a:ext cx="2152650" cy="14111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6794" y="5716425"/>
            <a:ext cx="1463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 </a:t>
            </a:r>
            <a:r>
              <a:rPr lang="en-US" dirty="0" err="1" smtClean="0"/>
              <a:t>tengo</a:t>
            </a:r>
            <a:r>
              <a:rPr lang="en-US" dirty="0" smtClean="0"/>
              <a:t> </a:t>
            </a:r>
            <a:r>
              <a:rPr lang="en-US" dirty="0" err="1" smtClean="0"/>
              <a:t>herman</a:t>
            </a:r>
            <a:r>
              <a:rPr lang="en-US" b="1" u="sng" dirty="0" err="1" smtClean="0">
                <a:solidFill>
                  <a:srgbClr val="FF0000"/>
                </a:solidFill>
              </a:rPr>
              <a:t>o</a:t>
            </a:r>
            <a:r>
              <a:rPr lang="en-US" dirty="0" err="1" smtClean="0"/>
              <a:t>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1" name="AutoShape 8" descr="https://scontent-mia1-1.xx.fbcdn.net/hphotos-xfa1/t31.0-8/191069_1911910042277_4055642_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007846" y="566057"/>
            <a:ext cx="2782692" cy="12954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chemeClr val="tx1"/>
                </a:solidFill>
              </a:rPr>
              <a:t>Mi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</a:rPr>
              <a:t>familia</a:t>
            </a:r>
            <a:endParaRPr lang="en-US" sz="4000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2438400" y="4267200"/>
            <a:ext cx="990600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5197928" y="4416132"/>
            <a:ext cx="1006929" cy="3844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1639386" y="3522208"/>
            <a:ext cx="1" cy="381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7015507" y="3500844"/>
            <a:ext cx="17435" cy="4245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197928" y="5410200"/>
            <a:ext cx="974272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269238" y="1644830"/>
            <a:ext cx="1884161" cy="271056"/>
          </a:xfrm>
          <a:prstGeom prst="rect">
            <a:avLst/>
          </a:prstGeom>
          <a:solidFill>
            <a:srgbClr val="FDE5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Él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es</a:t>
            </a:r>
            <a:r>
              <a:rPr lang="en-US" b="1" dirty="0" smtClean="0">
                <a:solidFill>
                  <a:schemeClr val="tx1"/>
                </a:solidFill>
              </a:rPr>
              <a:t> mi </a:t>
            </a:r>
            <a:r>
              <a:rPr lang="en-US" b="1" dirty="0" err="1" smtClean="0">
                <a:solidFill>
                  <a:srgbClr val="FF0000"/>
                </a:solidFill>
              </a:rPr>
              <a:t>abuelo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09600" y="1686602"/>
            <a:ext cx="1983351" cy="294598"/>
          </a:xfrm>
          <a:prstGeom prst="rect">
            <a:avLst/>
          </a:prstGeom>
          <a:solidFill>
            <a:srgbClr val="FDE5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Él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es</a:t>
            </a:r>
            <a:r>
              <a:rPr lang="en-US" b="1" dirty="0" smtClean="0">
                <a:solidFill>
                  <a:schemeClr val="tx1"/>
                </a:solidFill>
              </a:rPr>
              <a:t> mi </a:t>
            </a:r>
            <a:r>
              <a:rPr lang="en-US" b="1" dirty="0" err="1" smtClean="0">
                <a:solidFill>
                  <a:srgbClr val="FF0000"/>
                </a:solidFill>
              </a:rPr>
              <a:t>abuelo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76793" y="3234450"/>
            <a:ext cx="2116157" cy="287757"/>
          </a:xfrm>
          <a:prstGeom prst="rect">
            <a:avLst/>
          </a:prstGeom>
          <a:solidFill>
            <a:srgbClr val="FDE5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Ella </a:t>
            </a:r>
            <a:r>
              <a:rPr lang="en-US" b="1" dirty="0" err="1" smtClean="0">
                <a:solidFill>
                  <a:schemeClr val="tx1"/>
                </a:solidFill>
              </a:rPr>
              <a:t>es</a:t>
            </a:r>
            <a:r>
              <a:rPr lang="en-US" b="1" dirty="0" smtClean="0">
                <a:solidFill>
                  <a:schemeClr val="tx1"/>
                </a:solidFill>
              </a:rPr>
              <a:t> mi </a:t>
            </a:r>
            <a:r>
              <a:rPr lang="en-US" b="1" dirty="0" err="1" smtClean="0">
                <a:solidFill>
                  <a:srgbClr val="FF0000"/>
                </a:solidFill>
              </a:rPr>
              <a:t>abuela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128067" y="6527208"/>
            <a:ext cx="2819400" cy="278890"/>
          </a:xfrm>
          <a:prstGeom prst="rect">
            <a:avLst/>
          </a:prstGeom>
          <a:solidFill>
            <a:srgbClr val="FDE5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Ellas</a:t>
            </a:r>
            <a:r>
              <a:rPr lang="en-US" b="1" dirty="0" smtClean="0">
                <a:solidFill>
                  <a:schemeClr val="tx1"/>
                </a:solidFill>
              </a:rPr>
              <a:t> son </a:t>
            </a:r>
            <a:r>
              <a:rPr lang="en-US" b="1" dirty="0" err="1" smtClean="0">
                <a:solidFill>
                  <a:schemeClr val="tx1"/>
                </a:solidFill>
              </a:rPr>
              <a:t>mis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herman</a:t>
            </a:r>
            <a:r>
              <a:rPr lang="en-US" b="1" u="sng" dirty="0" err="1" smtClean="0">
                <a:solidFill>
                  <a:srgbClr val="FF0000"/>
                </a:solidFill>
              </a:rPr>
              <a:t>a</a:t>
            </a:r>
            <a:r>
              <a:rPr lang="en-US" b="1" dirty="0" err="1" smtClean="0">
                <a:solidFill>
                  <a:schemeClr val="tx1"/>
                </a:solidFill>
              </a:rPr>
              <a:t>s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347142" y="5017225"/>
            <a:ext cx="1973144" cy="244930"/>
          </a:xfrm>
          <a:prstGeom prst="rect">
            <a:avLst/>
          </a:prstGeom>
          <a:solidFill>
            <a:srgbClr val="FDE5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Ella </a:t>
            </a:r>
            <a:r>
              <a:rPr lang="en-US" b="1" dirty="0" err="1" smtClean="0">
                <a:solidFill>
                  <a:schemeClr val="tx1"/>
                </a:solidFill>
              </a:rPr>
              <a:t>es</a:t>
            </a:r>
            <a:r>
              <a:rPr lang="en-US" b="1" dirty="0" smtClean="0">
                <a:solidFill>
                  <a:schemeClr val="tx1"/>
                </a:solidFill>
              </a:rPr>
              <a:t> mi </a:t>
            </a:r>
            <a:r>
              <a:rPr lang="en-US" b="1" dirty="0" err="1" smtClean="0">
                <a:solidFill>
                  <a:srgbClr val="FF0000"/>
                </a:solidFill>
              </a:rPr>
              <a:t>mamá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657600" y="5471495"/>
            <a:ext cx="1371600" cy="244930"/>
          </a:xfrm>
          <a:prstGeom prst="rect">
            <a:avLst/>
          </a:prstGeom>
          <a:solidFill>
            <a:srgbClr val="FDE5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</a:rPr>
              <a:t>Soy yo.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41535" y="4923844"/>
            <a:ext cx="1684867" cy="266466"/>
          </a:xfrm>
          <a:prstGeom prst="rect">
            <a:avLst/>
          </a:prstGeom>
          <a:solidFill>
            <a:srgbClr val="FDE5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Él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es</a:t>
            </a:r>
            <a:r>
              <a:rPr lang="en-US" b="1" dirty="0" smtClean="0">
                <a:solidFill>
                  <a:schemeClr val="tx1"/>
                </a:solidFill>
              </a:rPr>
              <a:t> mi </a:t>
            </a:r>
            <a:r>
              <a:rPr lang="en-US" b="1" dirty="0" err="1" smtClean="0">
                <a:solidFill>
                  <a:srgbClr val="FF0000"/>
                </a:solidFill>
              </a:rPr>
              <a:t>papá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309040" y="3265712"/>
            <a:ext cx="2011245" cy="256496"/>
          </a:xfrm>
          <a:prstGeom prst="rect">
            <a:avLst/>
          </a:prstGeom>
          <a:solidFill>
            <a:srgbClr val="FDE5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Ella </a:t>
            </a:r>
            <a:r>
              <a:rPr lang="en-US" b="1" dirty="0" err="1" smtClean="0">
                <a:solidFill>
                  <a:schemeClr val="tx1"/>
                </a:solidFill>
              </a:rPr>
              <a:t>es</a:t>
            </a:r>
            <a:r>
              <a:rPr lang="en-US" b="1" dirty="0" smtClean="0">
                <a:solidFill>
                  <a:schemeClr val="tx1"/>
                </a:solidFill>
              </a:rPr>
              <a:t> mi </a:t>
            </a:r>
            <a:r>
              <a:rPr lang="en-US" b="1" dirty="0" err="1" smtClean="0">
                <a:solidFill>
                  <a:srgbClr val="FF0000"/>
                </a:solidFill>
              </a:rPr>
              <a:t>abuela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24213" y="5837226"/>
            <a:ext cx="653208" cy="87094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99192" y="5739298"/>
            <a:ext cx="1055688" cy="1066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98364" y="2506545"/>
            <a:ext cx="27826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000" dirty="0" smtClean="0"/>
              <a:t>¿Quién es él?</a:t>
            </a:r>
          </a:p>
          <a:p>
            <a:r>
              <a:rPr lang="es-MX" sz="3000" dirty="0" smtClean="0"/>
              <a:t>¿Quién es ella?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5776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003" y="1"/>
            <a:ext cx="5256532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4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Arrow Connector 21"/>
          <p:cNvCxnSpPr/>
          <p:nvPr/>
        </p:nvCxnSpPr>
        <p:spPr>
          <a:xfrm flipV="1">
            <a:off x="1080132" y="3668757"/>
            <a:ext cx="1" cy="5219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/>
          <p:cNvSpPr/>
          <p:nvPr/>
        </p:nvSpPr>
        <p:spPr>
          <a:xfrm>
            <a:off x="2922632" y="1396200"/>
            <a:ext cx="3610190" cy="30995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500" b="1" dirty="0" smtClean="0">
                <a:solidFill>
                  <a:srgbClr val="FF0000"/>
                </a:solidFill>
              </a:rPr>
              <a:t>¿Quién es _______?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900" i="1" dirty="0" smtClean="0">
                <a:solidFill>
                  <a:schemeClr val="tx1"/>
                </a:solidFill>
              </a:rPr>
              <a:t>Soy yo.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sz="1900" b="1" dirty="0" smtClean="0">
                <a:solidFill>
                  <a:srgbClr val="FF0000"/>
                </a:solidFill>
              </a:rPr>
              <a:t>¿Cómo eres?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s-MX" sz="1900" i="1" dirty="0" smtClean="0">
                <a:solidFill>
                  <a:schemeClr val="tx1"/>
                </a:solidFill>
              </a:rPr>
              <a:t> (Yo) Soy…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900" i="1" dirty="0" smtClean="0">
                <a:solidFill>
                  <a:schemeClr val="tx1"/>
                </a:solidFill>
              </a:rPr>
              <a:t>Él/ella es mi papá/mamá.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sz="1900" b="1" dirty="0" smtClean="0">
                <a:solidFill>
                  <a:srgbClr val="FF0000"/>
                </a:solidFill>
              </a:rPr>
              <a:t>¿Cómo es?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s-MX" sz="1900" i="1" dirty="0" smtClean="0">
                <a:solidFill>
                  <a:schemeClr val="tx1"/>
                </a:solidFill>
              </a:rPr>
              <a:t>Él/ella es…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900" i="1" dirty="0" smtClean="0">
                <a:solidFill>
                  <a:schemeClr val="tx1"/>
                </a:solidFill>
              </a:rPr>
              <a:t>Él/ella es mi abuelo/abuela.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sz="1900" b="1" dirty="0" smtClean="0">
                <a:solidFill>
                  <a:srgbClr val="FF0000"/>
                </a:solidFill>
              </a:rPr>
              <a:t>¿Cómo es?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s-MX" sz="1900" i="1" dirty="0" smtClean="0">
                <a:solidFill>
                  <a:schemeClr val="tx1"/>
                </a:solidFill>
              </a:rPr>
              <a:t>Él/ella es…</a:t>
            </a:r>
            <a:endParaRPr lang="en-US" sz="1900" i="1" dirty="0">
              <a:solidFill>
                <a:schemeClr val="tx1"/>
              </a:solidFill>
            </a:endParaRPr>
          </a:p>
        </p:txBody>
      </p:sp>
      <p:pic>
        <p:nvPicPr>
          <p:cNvPr id="3076" name="Picture 4" descr="http://mediasvc.ancestry.com/image/aa078f40-17d2-47b4-b029-c261bb66ea64.jpg?Client=MCCManager&amp;NamespaceID=1093&amp;MaxSide=1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265" y="195943"/>
            <a:ext cx="211596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content-lax3-1.xx.fbcdn.net/hphotos-xaf1/v/t1.0-0/q91/p206x206/10447091_10152548493388615_1470785377377295612_n.jpg?oh=bcccae83394f3d8e9de7bc88c863bc9c&amp;oe=57658DF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83" y="271053"/>
            <a:ext cx="1102604" cy="161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content-lax3-1.xx.fbcdn.net/hphotos-xpt1/v/t1.0-9/10486374_10152548488653615_5216047382349171933_n.jpg?oh=c5af6976d8b3c18e7848fcfc5d9e9bfc&amp;oe=576F42F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80" y="2133600"/>
            <a:ext cx="1118507" cy="149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505113" y="178140"/>
            <a:ext cx="1145784" cy="1635805"/>
          </a:xfrm>
          <a:prstGeom prst="rect">
            <a:avLst/>
          </a:prstGeom>
          <a:solidFill>
            <a:srgbClr val="FDE5A9"/>
          </a:solidFill>
          <a:ln>
            <a:solidFill>
              <a:srgbClr val="FDE5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270" y="1881868"/>
            <a:ext cx="10858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3461" y="3903309"/>
            <a:ext cx="1528612" cy="21029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2157" y="4608366"/>
            <a:ext cx="1905000" cy="1905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9607" y="4005614"/>
            <a:ext cx="1898367" cy="1898367"/>
          </a:xfrm>
          <a:prstGeom prst="rect">
            <a:avLst/>
          </a:prstGeom>
        </p:spPr>
      </p:pic>
      <p:sp>
        <p:nvSpPr>
          <p:cNvPr id="11" name="AutoShape 8" descr="https://scontent-mia1-1.xx.fbcdn.net/hphotos-xfa1/t31.0-8/191069_1911910042277_4055642_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998325" y="293462"/>
            <a:ext cx="2782692" cy="6477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err="1" smtClean="0">
                <a:solidFill>
                  <a:schemeClr val="tx1"/>
                </a:solidFill>
              </a:rPr>
              <a:t>Mi</a:t>
            </a:r>
            <a:r>
              <a:rPr lang="en-US" sz="2500" dirty="0" smtClean="0">
                <a:solidFill>
                  <a:schemeClr val="tx1"/>
                </a:solidFill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</a:rPr>
              <a:t>familia</a:t>
            </a:r>
            <a:endParaRPr lang="en-US" sz="2500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2416446" y="5221056"/>
            <a:ext cx="990600" cy="457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5723163" y="5336735"/>
            <a:ext cx="1006929" cy="3844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7972731" y="3484513"/>
            <a:ext cx="0" cy="4187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6697435" y="1551213"/>
            <a:ext cx="2305102" cy="24493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</a:rPr>
              <a:t>Carl Thomas </a:t>
            </a:r>
            <a:r>
              <a:rPr lang="es-MX" b="1" dirty="0" err="1" smtClean="0">
                <a:solidFill>
                  <a:schemeClr val="tx1"/>
                </a:solidFill>
              </a:rPr>
              <a:t>Darley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6170" y="1673678"/>
            <a:ext cx="2778125" cy="24493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>
                <a:solidFill>
                  <a:schemeClr val="tx1"/>
                </a:solidFill>
              </a:rPr>
              <a:t>Charles Winston </a:t>
            </a:r>
            <a:r>
              <a:rPr lang="es-MX" sz="1600" b="1" dirty="0" err="1" smtClean="0">
                <a:solidFill>
                  <a:schemeClr val="tx1"/>
                </a:solidFill>
              </a:rPr>
              <a:t>Dahlquist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681226" y="6257544"/>
            <a:ext cx="1846861" cy="24493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</a:rPr>
              <a:t>Kim </a:t>
            </a:r>
            <a:r>
              <a:rPr lang="es-MX" b="1" dirty="0" err="1" smtClean="0">
                <a:solidFill>
                  <a:schemeClr val="tx1"/>
                </a:solidFill>
              </a:rPr>
              <a:t>Dahlquist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015507" y="3211282"/>
            <a:ext cx="1914449" cy="273231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err="1" smtClean="0">
                <a:solidFill>
                  <a:schemeClr val="tx1"/>
                </a:solidFill>
              </a:rPr>
              <a:t>Zella</a:t>
            </a:r>
            <a:r>
              <a:rPr lang="es-MX" b="1" dirty="0" smtClean="0">
                <a:solidFill>
                  <a:schemeClr val="tx1"/>
                </a:solidFill>
              </a:rPr>
              <a:t> </a:t>
            </a:r>
            <a:r>
              <a:rPr lang="es-MX" b="1" dirty="0" err="1" smtClean="0">
                <a:solidFill>
                  <a:schemeClr val="tx1"/>
                </a:solidFill>
              </a:rPr>
              <a:t>Darley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3513" y="5659051"/>
            <a:ext cx="3003282" cy="24493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>
                <a:solidFill>
                  <a:schemeClr val="tx1"/>
                </a:solidFill>
              </a:rPr>
              <a:t>Charles Winston </a:t>
            </a:r>
            <a:r>
              <a:rPr lang="es-MX" sz="1600" b="1" dirty="0" err="1" smtClean="0">
                <a:solidFill>
                  <a:schemeClr val="tx1"/>
                </a:solidFill>
              </a:rPr>
              <a:t>Dahlquist</a:t>
            </a:r>
            <a:r>
              <a:rPr lang="es-MX" sz="1600" b="1" dirty="0" smtClean="0">
                <a:solidFill>
                  <a:schemeClr val="tx1"/>
                </a:solidFill>
              </a:rPr>
              <a:t>, II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53940" y="3380554"/>
            <a:ext cx="2282825" cy="24493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err="1" smtClean="0">
                <a:solidFill>
                  <a:schemeClr val="tx1"/>
                </a:solidFill>
              </a:rPr>
              <a:t>Afton</a:t>
            </a:r>
            <a:r>
              <a:rPr lang="es-MX" b="1" dirty="0" smtClean="0">
                <a:solidFill>
                  <a:schemeClr val="tx1"/>
                </a:solidFill>
              </a:rPr>
              <a:t> </a:t>
            </a:r>
            <a:r>
              <a:rPr lang="es-MX" b="1" dirty="0" err="1" smtClean="0">
                <a:solidFill>
                  <a:schemeClr val="tx1"/>
                </a:solidFill>
              </a:rPr>
              <a:t>Ahlander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552723" y="5729860"/>
            <a:ext cx="1970087" cy="262889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err="1" smtClean="0">
                <a:solidFill>
                  <a:schemeClr val="tx1"/>
                </a:solidFill>
              </a:rPr>
              <a:t>Zella</a:t>
            </a:r>
            <a:r>
              <a:rPr lang="es-MX" b="1" dirty="0" smtClean="0">
                <a:solidFill>
                  <a:schemeClr val="tx1"/>
                </a:solidFill>
              </a:rPr>
              <a:t> B. </a:t>
            </a:r>
            <a:r>
              <a:rPr lang="es-MX" b="1" dirty="0" err="1" smtClean="0">
                <a:solidFill>
                  <a:schemeClr val="tx1"/>
                </a:solidFill>
              </a:rPr>
              <a:t>Darley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73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2" grpId="0" animBg="1"/>
      <p:bldP spid="31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err="1" smtClean="0"/>
              <a:t>Herramientas</a:t>
            </a:r>
            <a:r>
              <a:rPr lang="en-US" dirty="0" smtClean="0"/>
              <a:t> para </a:t>
            </a:r>
            <a:r>
              <a:rPr lang="en-US" dirty="0" err="1" smtClean="0"/>
              <a:t>cerrar</a:t>
            </a:r>
            <a:r>
              <a:rPr lang="en-US" dirty="0" smtClean="0"/>
              <a:t> las </a:t>
            </a:r>
            <a:r>
              <a:rPr lang="en-US" dirty="0" err="1" smtClean="0"/>
              <a:t>brechas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conversaci</a:t>
            </a:r>
            <a:r>
              <a:rPr lang="es-MX" dirty="0" err="1" smtClean="0"/>
              <a:t>ó</a:t>
            </a:r>
            <a:r>
              <a:rPr lang="en-US" dirty="0" smtClean="0"/>
              <a:t>n </a:t>
            </a:r>
            <a:r>
              <a:rPr lang="en-US" dirty="0" err="1" smtClean="0"/>
              <a:t>en</a:t>
            </a:r>
            <a:r>
              <a:rPr lang="en-US" dirty="0" smtClean="0"/>
              <a:t> el </a:t>
            </a:r>
            <a:r>
              <a:rPr lang="en-US" dirty="0" err="1" smtClean="0"/>
              <a:t>lenguaje</a:t>
            </a:r>
            <a:r>
              <a:rPr lang="en-US" dirty="0" smtClean="0"/>
              <a:t> meta.</a:t>
            </a:r>
            <a:endParaRPr lang="en-US" dirty="0"/>
          </a:p>
        </p:txBody>
      </p:sp>
      <p:pic>
        <p:nvPicPr>
          <p:cNvPr id="8194" name="Picture 2" descr="http://www.thetinylife.com/wp-content/uploads/2010/05/tool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86000"/>
            <a:ext cx="4572000" cy="383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75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studentaccounts.buffalo.edu/images/main/billing/veter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862" y="228600"/>
            <a:ext cx="6237764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524" y="2711678"/>
            <a:ext cx="762000" cy="477054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500" b="1" dirty="0"/>
              <a:t>é</a:t>
            </a:r>
            <a:r>
              <a:rPr lang="es-MX" sz="2500" b="1" dirty="0" smtClean="0"/>
              <a:t>l</a:t>
            </a:r>
            <a:endParaRPr lang="en-US" sz="25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902234" y="2685648"/>
            <a:ext cx="762000" cy="477054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500" b="1" dirty="0"/>
              <a:t>e</a:t>
            </a:r>
            <a:r>
              <a:rPr lang="es-MX" sz="2500" b="1" dirty="0" smtClean="0"/>
              <a:t>lla</a:t>
            </a:r>
            <a:endParaRPr lang="en-US" sz="2500" b="1" dirty="0"/>
          </a:p>
        </p:txBody>
      </p:sp>
      <p:pic>
        <p:nvPicPr>
          <p:cNvPr id="4098" name="Picture 2" descr="http://i252.photobucket.com/albums/hh26/treecko15/awesom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630" y="4530435"/>
            <a:ext cx="2079625" cy="207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ular Callout 3"/>
          <p:cNvSpPr/>
          <p:nvPr/>
        </p:nvSpPr>
        <p:spPr>
          <a:xfrm>
            <a:off x="457200" y="3448050"/>
            <a:ext cx="2680855" cy="838200"/>
          </a:xfrm>
          <a:prstGeom prst="wedgeRectCallout">
            <a:avLst>
              <a:gd name="adj1" fmla="val 57720"/>
              <a:gd name="adj2" fmla="val 1782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¿De dónde es </a:t>
            </a:r>
            <a:r>
              <a:rPr lang="es-MX" b="1" u="sng" dirty="0" smtClean="0">
                <a:solidFill>
                  <a:schemeClr val="tx1"/>
                </a:solidFill>
              </a:rPr>
              <a:t>él</a:t>
            </a:r>
            <a:r>
              <a:rPr lang="es-MX" dirty="0" smtClean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ular Callout 9"/>
          <p:cNvSpPr/>
          <p:nvPr/>
        </p:nvSpPr>
        <p:spPr>
          <a:xfrm>
            <a:off x="5867400" y="3448050"/>
            <a:ext cx="2680855" cy="838200"/>
          </a:xfrm>
          <a:prstGeom prst="wedgeRectCallout">
            <a:avLst>
              <a:gd name="adj1" fmla="val -64244"/>
              <a:gd name="adj2" fmla="val 18977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¿De dónde es </a:t>
            </a:r>
            <a:r>
              <a:rPr lang="es-MX" b="1" u="sng" dirty="0" smtClean="0">
                <a:solidFill>
                  <a:schemeClr val="tx1"/>
                </a:solidFill>
              </a:rPr>
              <a:t>ella</a:t>
            </a:r>
            <a:r>
              <a:rPr lang="es-MX" dirty="0" smtClean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48400" y="5334000"/>
            <a:ext cx="229985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u="sng" dirty="0" smtClean="0"/>
              <a:t>Ella</a:t>
            </a:r>
            <a:r>
              <a:rPr lang="es-MX" dirty="0" smtClean="0"/>
              <a:t> es de Utah.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29935" y="5333999"/>
            <a:ext cx="229985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u="sng" dirty="0" smtClean="0"/>
              <a:t>Él</a:t>
            </a:r>
            <a:r>
              <a:rPr lang="es-MX" b="1" dirty="0" smtClean="0"/>
              <a:t> </a:t>
            </a:r>
            <a:r>
              <a:rPr lang="es-MX" dirty="0" smtClean="0"/>
              <a:t>es de Argentina.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838199" y="4025736"/>
            <a:ext cx="1683326" cy="1295399"/>
          </a:xfrm>
          <a:prstGeom prst="straightConnector1">
            <a:avLst/>
          </a:prstGeom>
          <a:ln w="539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6864929" y="4025736"/>
            <a:ext cx="1052697" cy="1319150"/>
          </a:xfrm>
          <a:prstGeom prst="straightConnector1">
            <a:avLst/>
          </a:prstGeom>
          <a:ln w="539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Kim\AppData\Local\Microsoft\Windows\Temporary Internet Files\Content.IE5\5PYLTJ0P\MC900438059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6858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19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forgetstudentloandebt.com/wp-content/uploads/2012/06/Confused-College-Studen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933" y="2810933"/>
            <a:ext cx="6299357" cy="417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601132" y="203199"/>
            <a:ext cx="7425267" cy="2150533"/>
          </a:xfrm>
          <a:prstGeom prst="wedgeRoundRectCallout">
            <a:avLst>
              <a:gd name="adj1" fmla="val -5407"/>
              <a:gd name="adj2" fmla="val 96112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7000" b="1" dirty="0" smtClean="0">
                <a:solidFill>
                  <a:schemeClr val="tx1"/>
                </a:solidFill>
              </a:rPr>
              <a:t>¿Qué significa _(</a:t>
            </a:r>
            <a:r>
              <a:rPr lang="es-MX" sz="7000" b="1" i="1" dirty="0" smtClean="0">
                <a:solidFill>
                  <a:schemeClr val="tx1"/>
                </a:solidFill>
              </a:rPr>
              <a:t>lápiz</a:t>
            </a:r>
            <a:r>
              <a:rPr lang="es-MX" sz="7000" b="1" dirty="0" smtClean="0">
                <a:solidFill>
                  <a:schemeClr val="tx1"/>
                </a:solidFill>
              </a:rPr>
              <a:t>)_?</a:t>
            </a:r>
            <a:endParaRPr lang="en-US" sz="7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21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d236bkdxj385sg.cloudfront.net/wp-content/uploads/2011/09/confused-black-man-green-shirt-400x2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15531" y="2658533"/>
            <a:ext cx="4730688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457200" y="152401"/>
            <a:ext cx="8229600" cy="2370666"/>
          </a:xfrm>
          <a:prstGeom prst="wedgeRoundRectCallout">
            <a:avLst>
              <a:gd name="adj1" fmla="val 2191"/>
              <a:gd name="adj2" fmla="val 8946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8000" b="1" dirty="0" smtClean="0">
                <a:solidFill>
                  <a:schemeClr val="tx1"/>
                </a:solidFill>
              </a:rPr>
              <a:t>¿Cómo se dice _(</a:t>
            </a:r>
            <a:r>
              <a:rPr lang="es-MX" sz="8000" b="1" i="1" dirty="0" err="1" smtClean="0">
                <a:solidFill>
                  <a:schemeClr val="tx1"/>
                </a:solidFill>
              </a:rPr>
              <a:t>pencil</a:t>
            </a:r>
            <a:r>
              <a:rPr lang="es-MX" sz="8000" b="1" dirty="0" smtClean="0">
                <a:solidFill>
                  <a:schemeClr val="tx1"/>
                </a:solidFill>
              </a:rPr>
              <a:t>)_?</a:t>
            </a:r>
            <a:endParaRPr lang="en-US" sz="8000" b="1" dirty="0">
              <a:solidFill>
                <a:schemeClr val="tx1"/>
              </a:solidFill>
            </a:endParaRPr>
          </a:p>
        </p:txBody>
      </p:sp>
      <p:sp>
        <p:nvSpPr>
          <p:cNvPr id="4" name="Cloud Callout 3"/>
          <p:cNvSpPr/>
          <p:nvPr/>
        </p:nvSpPr>
        <p:spPr>
          <a:xfrm>
            <a:off x="6110753" y="2849033"/>
            <a:ext cx="2743200" cy="1981200"/>
          </a:xfrm>
          <a:prstGeom prst="cloudCallout">
            <a:avLst>
              <a:gd name="adj1" fmla="val -107098"/>
              <a:gd name="adj2" fmla="val 1603"/>
            </a:avLst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6" descr="C:\Users\Kim\AppData\Local\Microsoft\Windows\Temporary Internet Files\Content.IE5\PIYC6M6C\vector___pencil_by_misteraibo-d4y9lvp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54942">
            <a:off x="6902130" y="3259410"/>
            <a:ext cx="1160448" cy="116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28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Kim\AppData\Local\Microsoft\Windows\Temporary Internet Files\Content.IE5\E2H6F4DY\question mark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8004">
            <a:off x="6844490" y="3109499"/>
            <a:ext cx="1987262" cy="211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Kim\AppData\Local\Microsoft\Windows\Temporary Internet Files\Content.IE5\E2H6F4DY\question mark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44219">
            <a:off x="424233" y="2864727"/>
            <a:ext cx="1871449" cy="209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empowermagazine.com/wp-content/uploads/2013/05/raisinghand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846" y="3715791"/>
            <a:ext cx="5033554" cy="287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768333" y="377680"/>
            <a:ext cx="7450579" cy="2279074"/>
          </a:xfrm>
          <a:prstGeom prst="wedgeRoundRectCallout">
            <a:avLst>
              <a:gd name="adj1" fmla="val -121"/>
              <a:gd name="adj2" fmla="val 12762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b="1" dirty="0" smtClean="0">
                <a:solidFill>
                  <a:schemeClr val="tx1"/>
                </a:solidFill>
              </a:rPr>
              <a:t>Señorita/Maestra, </a:t>
            </a:r>
          </a:p>
          <a:p>
            <a:pPr algn="ctr"/>
            <a:r>
              <a:rPr lang="es-MX" sz="6000" b="1" dirty="0" smtClean="0">
                <a:solidFill>
                  <a:schemeClr val="tx1"/>
                </a:solidFill>
              </a:rPr>
              <a:t>tengo una pregunta.</a:t>
            </a:r>
            <a:endParaRPr lang="en-US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86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533400" y="265610"/>
            <a:ext cx="6840065" cy="1955076"/>
          </a:xfrm>
          <a:prstGeom prst="wedgeRoundRectCallout">
            <a:avLst>
              <a:gd name="adj1" fmla="val -2186"/>
              <a:gd name="adj2" fmla="val 10983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500" b="1" dirty="0" smtClean="0">
                <a:solidFill>
                  <a:schemeClr val="tx1"/>
                </a:solidFill>
              </a:rPr>
              <a:t>No sé.  </a:t>
            </a:r>
          </a:p>
          <a:p>
            <a:pPr algn="ctr"/>
            <a:r>
              <a:rPr lang="es-MX" sz="6500" b="1" dirty="0" smtClean="0">
                <a:solidFill>
                  <a:schemeClr val="tx1"/>
                </a:solidFill>
              </a:rPr>
              <a:t>Necesito ayuda. </a:t>
            </a:r>
            <a:endParaRPr lang="en-US" sz="65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www.theranktank.com/perch/resources/confused-student-w3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315" y="3443755"/>
            <a:ext cx="4603359" cy="330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989" y="2373086"/>
            <a:ext cx="3272953" cy="180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157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1930" y="373025"/>
            <a:ext cx="821558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0" b="1" dirty="0" smtClean="0">
                <a:latin typeface="Comic Sans MS"/>
                <a:cs typeface="Comic Sans MS"/>
              </a:rPr>
              <a:t>¿</a:t>
            </a:r>
            <a:r>
              <a:rPr lang="en-US" sz="7000" b="1" dirty="0" err="1" smtClean="0">
                <a:latin typeface="Comic Sans MS"/>
                <a:cs typeface="Comic Sans MS"/>
              </a:rPr>
              <a:t>Puedo</a:t>
            </a:r>
            <a:r>
              <a:rPr lang="en-US" sz="7000" b="1" dirty="0" smtClean="0">
                <a:latin typeface="Comic Sans MS"/>
                <a:cs typeface="Comic Sans MS"/>
              </a:rPr>
              <a:t> </a:t>
            </a:r>
            <a:r>
              <a:rPr lang="en-US" sz="7000" b="1" dirty="0" err="1" smtClean="0">
                <a:latin typeface="Comic Sans MS"/>
                <a:cs typeface="Comic Sans MS"/>
              </a:rPr>
              <a:t>ir</a:t>
            </a:r>
            <a:r>
              <a:rPr lang="en-US" sz="7000" b="1" dirty="0" smtClean="0">
                <a:latin typeface="Comic Sans MS"/>
                <a:cs typeface="Comic Sans MS"/>
              </a:rPr>
              <a:t> al </a:t>
            </a:r>
            <a:r>
              <a:rPr lang="en-US" sz="7000" b="1" u="sng" dirty="0" err="1" smtClean="0">
                <a:latin typeface="Comic Sans MS"/>
                <a:cs typeface="Comic Sans MS"/>
              </a:rPr>
              <a:t>baño</a:t>
            </a:r>
            <a:r>
              <a:rPr lang="en-US" sz="7000" b="1" dirty="0" smtClean="0">
                <a:latin typeface="Comic Sans MS"/>
                <a:cs typeface="Comic Sans MS"/>
              </a:rPr>
              <a:t>?</a:t>
            </a:r>
            <a:endParaRPr lang="en-US" sz="7000" b="1" dirty="0">
              <a:latin typeface="Comic Sans MS"/>
              <a:cs typeface="Comic Sans M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104" y="1613199"/>
            <a:ext cx="3407504" cy="475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7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146" y="629129"/>
            <a:ext cx="9023854" cy="1143000"/>
          </a:xfrm>
        </p:spPr>
        <p:txBody>
          <a:bodyPr>
            <a:noAutofit/>
          </a:bodyPr>
          <a:lstStyle/>
          <a:p>
            <a:r>
              <a:rPr lang="en-US" sz="6500" b="1" dirty="0" smtClean="0">
                <a:latin typeface="Comic Sans MS"/>
                <a:cs typeface="Comic Sans MS"/>
              </a:rPr>
              <a:t>¿</a:t>
            </a:r>
            <a:r>
              <a:rPr lang="en-US" sz="6500" b="1" dirty="0" err="1" smtClean="0">
                <a:latin typeface="Comic Sans MS"/>
                <a:cs typeface="Comic Sans MS"/>
              </a:rPr>
              <a:t>Puedo</a:t>
            </a:r>
            <a:r>
              <a:rPr lang="en-US" sz="6500" b="1" dirty="0">
                <a:latin typeface="Comic Sans MS"/>
                <a:cs typeface="Comic Sans MS"/>
              </a:rPr>
              <a:t> </a:t>
            </a:r>
            <a:r>
              <a:rPr lang="en-US" sz="6500" b="1" dirty="0" err="1" smtClean="0">
                <a:latin typeface="Comic Sans MS"/>
                <a:cs typeface="Comic Sans MS"/>
              </a:rPr>
              <a:t>tomar</a:t>
            </a:r>
            <a:r>
              <a:rPr lang="en-US" sz="6500" b="1" dirty="0" smtClean="0">
                <a:latin typeface="Comic Sans MS"/>
                <a:cs typeface="Comic Sans MS"/>
              </a:rPr>
              <a:t> </a:t>
            </a:r>
            <a:r>
              <a:rPr lang="en-US" sz="6500" b="1" u="sng" dirty="0" err="1" smtClean="0">
                <a:latin typeface="Comic Sans MS"/>
                <a:cs typeface="Comic Sans MS"/>
              </a:rPr>
              <a:t>agua</a:t>
            </a:r>
            <a:r>
              <a:rPr lang="en-US" sz="6500" b="1" dirty="0">
                <a:latin typeface="Comic Sans MS"/>
                <a:cs typeface="Comic Sans MS"/>
              </a:rPr>
              <a:t>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4712" y="2507088"/>
            <a:ext cx="4054721" cy="403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0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486" y="2036716"/>
            <a:ext cx="2976634" cy="44836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023854" cy="1143000"/>
          </a:xfrm>
        </p:spPr>
        <p:txBody>
          <a:bodyPr>
            <a:noAutofit/>
          </a:bodyPr>
          <a:lstStyle/>
          <a:p>
            <a:r>
              <a:rPr lang="en-US" sz="6500" b="1" dirty="0" smtClean="0">
                <a:latin typeface="Comic Sans MS"/>
                <a:cs typeface="Comic Sans MS"/>
              </a:rPr>
              <a:t>¿</a:t>
            </a:r>
            <a:r>
              <a:rPr lang="en-US" sz="6500" b="1" dirty="0" err="1" smtClean="0">
                <a:latin typeface="Comic Sans MS"/>
                <a:cs typeface="Comic Sans MS"/>
              </a:rPr>
              <a:t>Puedes</a:t>
            </a:r>
            <a:r>
              <a:rPr lang="en-US" sz="6500" b="1" dirty="0" smtClean="0">
                <a:latin typeface="Comic Sans MS"/>
                <a:cs typeface="Comic Sans MS"/>
              </a:rPr>
              <a:t> </a:t>
            </a:r>
            <a:r>
              <a:rPr lang="en-US" sz="6500" b="1" u="sng" dirty="0" err="1" smtClean="0">
                <a:latin typeface="Comic Sans MS"/>
                <a:cs typeface="Comic Sans MS"/>
              </a:rPr>
              <a:t>repetir</a:t>
            </a:r>
            <a:r>
              <a:rPr lang="en-US" sz="6500" b="1" dirty="0" smtClean="0">
                <a:latin typeface="Comic Sans MS"/>
                <a:cs typeface="Comic Sans MS"/>
              </a:rPr>
              <a:t> </a:t>
            </a:r>
            <a:br>
              <a:rPr lang="en-US" sz="6500" b="1" dirty="0" smtClean="0">
                <a:latin typeface="Comic Sans MS"/>
                <a:cs typeface="Comic Sans MS"/>
              </a:rPr>
            </a:br>
            <a:r>
              <a:rPr lang="en-US" sz="6500" b="1" dirty="0" err="1" smtClean="0">
                <a:latin typeface="Comic Sans MS"/>
                <a:cs typeface="Comic Sans MS"/>
              </a:rPr>
              <a:t>por</a:t>
            </a:r>
            <a:r>
              <a:rPr lang="en-US" sz="6500" b="1" dirty="0" smtClean="0">
                <a:latin typeface="Comic Sans MS"/>
                <a:cs typeface="Comic Sans MS"/>
              </a:rPr>
              <a:t> favor?</a:t>
            </a:r>
            <a:endParaRPr lang="en-US" sz="6500" b="1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55961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28" y="406717"/>
            <a:ext cx="8229600" cy="1744299"/>
          </a:xfrm>
        </p:spPr>
        <p:txBody>
          <a:bodyPr>
            <a:noAutofit/>
          </a:bodyPr>
          <a:lstStyle/>
          <a:p>
            <a:r>
              <a:rPr lang="en-US" sz="7000" b="1" dirty="0" smtClean="0">
                <a:latin typeface="Comic Sans MS"/>
                <a:cs typeface="Comic Sans MS"/>
              </a:rPr>
              <a:t>¿</a:t>
            </a:r>
            <a:r>
              <a:rPr lang="en-US" sz="7000" b="1" dirty="0" err="1" smtClean="0">
                <a:latin typeface="Comic Sans MS"/>
                <a:cs typeface="Comic Sans MS"/>
              </a:rPr>
              <a:t>Puedo</a:t>
            </a:r>
            <a:r>
              <a:rPr lang="en-US" sz="7000" b="1" dirty="0" smtClean="0">
                <a:latin typeface="Comic Sans MS"/>
                <a:cs typeface="Comic Sans MS"/>
              </a:rPr>
              <a:t> </a:t>
            </a:r>
            <a:r>
              <a:rPr lang="en-US" sz="7000" b="1" dirty="0" err="1" smtClean="0">
                <a:latin typeface="Comic Sans MS"/>
                <a:cs typeface="Comic Sans MS"/>
              </a:rPr>
              <a:t>ir</a:t>
            </a:r>
            <a:r>
              <a:rPr lang="en-US" sz="7000" b="1" dirty="0" smtClean="0">
                <a:latin typeface="Comic Sans MS"/>
                <a:cs typeface="Comic Sans MS"/>
              </a:rPr>
              <a:t> a </a:t>
            </a:r>
            <a:br>
              <a:rPr lang="en-US" sz="7000" b="1" dirty="0" smtClean="0">
                <a:latin typeface="Comic Sans MS"/>
                <a:cs typeface="Comic Sans MS"/>
              </a:rPr>
            </a:br>
            <a:r>
              <a:rPr lang="en-US" sz="7000" b="1" dirty="0" smtClean="0">
                <a:latin typeface="Comic Sans MS"/>
                <a:cs typeface="Comic Sans MS"/>
              </a:rPr>
              <a:t>mi </a:t>
            </a:r>
            <a:r>
              <a:rPr lang="en-US" sz="7000" b="1" u="sng" dirty="0" err="1" smtClean="0">
                <a:latin typeface="Comic Sans MS"/>
                <a:cs typeface="Comic Sans MS"/>
              </a:rPr>
              <a:t>casillero</a:t>
            </a:r>
            <a:r>
              <a:rPr lang="en-US" sz="7000" b="1" dirty="0" smtClean="0">
                <a:latin typeface="Comic Sans MS"/>
                <a:cs typeface="Comic Sans MS"/>
              </a:rPr>
              <a:t>?</a:t>
            </a:r>
            <a:endParaRPr lang="en-US" sz="7000" b="1" dirty="0">
              <a:latin typeface="Comic Sans MS"/>
              <a:cs typeface="Comic Sans M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406" y="2426022"/>
            <a:ext cx="3995444" cy="427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98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517" y="4191001"/>
            <a:ext cx="2029774" cy="19623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1524000"/>
            <a:ext cx="2215684" cy="1659624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427038"/>
            <a:ext cx="9056914" cy="20723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000" b="1" dirty="0" smtClean="0">
                <a:latin typeface="Comic Sans MS"/>
                <a:cs typeface="Comic Sans MS"/>
              </a:rPr>
              <a:t>¿</a:t>
            </a:r>
            <a:r>
              <a:rPr lang="en-US" sz="7000" b="1" dirty="0" err="1" smtClean="0">
                <a:latin typeface="Comic Sans MS"/>
                <a:cs typeface="Comic Sans MS"/>
              </a:rPr>
              <a:t>Puedes</a:t>
            </a:r>
            <a:r>
              <a:rPr lang="en-US" sz="7000" b="1" dirty="0" smtClean="0">
                <a:latin typeface="Comic Sans MS"/>
                <a:cs typeface="Comic Sans MS"/>
              </a:rPr>
              <a:t> </a:t>
            </a:r>
            <a:r>
              <a:rPr lang="en-US" sz="7000" b="1" dirty="0" err="1" smtClean="0">
                <a:latin typeface="Comic Sans MS"/>
                <a:cs typeface="Comic Sans MS"/>
              </a:rPr>
              <a:t>prestarme</a:t>
            </a:r>
            <a:endParaRPr lang="en-US" sz="7000" b="1" dirty="0" smtClean="0">
              <a:latin typeface="Comic Sans MS"/>
              <a:cs typeface="Comic Sans MS"/>
            </a:endParaRPr>
          </a:p>
          <a:p>
            <a:r>
              <a:rPr lang="en-US" sz="7000" b="1" dirty="0" smtClean="0">
                <a:latin typeface="Comic Sans MS"/>
                <a:cs typeface="Comic Sans MS"/>
              </a:rPr>
              <a:t> </a:t>
            </a:r>
            <a:r>
              <a:rPr lang="en-US" sz="7000" b="1" u="sng" dirty="0" smtClean="0">
                <a:latin typeface="Comic Sans MS"/>
                <a:cs typeface="Comic Sans MS"/>
              </a:rPr>
              <a:t>un </a:t>
            </a:r>
            <a:r>
              <a:rPr lang="en-US" sz="7000" b="1" u="sng" dirty="0" err="1" smtClean="0">
                <a:latin typeface="Comic Sans MS"/>
                <a:cs typeface="Comic Sans MS"/>
              </a:rPr>
              <a:t>lápiz</a:t>
            </a:r>
            <a:r>
              <a:rPr lang="en-US" sz="7000" b="1" dirty="0" smtClean="0">
                <a:latin typeface="Comic Sans MS"/>
                <a:cs typeface="Comic Sans MS"/>
              </a:rPr>
              <a:t>?</a:t>
            </a:r>
            <a:endParaRPr lang="en-US" sz="7000" b="1" dirty="0">
              <a:latin typeface="Comic Sans MS"/>
              <a:cs typeface="Comic Sans M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4636" y="3336952"/>
            <a:ext cx="8766397" cy="1708096"/>
          </a:xfrm>
        </p:spPr>
        <p:txBody>
          <a:bodyPr>
            <a:noAutofit/>
          </a:bodyPr>
          <a:lstStyle/>
          <a:p>
            <a:r>
              <a:rPr lang="en-US" sz="7000" b="1" dirty="0" smtClean="0">
                <a:latin typeface="Comic Sans MS"/>
                <a:cs typeface="Comic Sans MS"/>
              </a:rPr>
              <a:t>¿ </a:t>
            </a:r>
            <a:r>
              <a:rPr lang="en-US" sz="7000" b="1" dirty="0" err="1" smtClean="0">
                <a:latin typeface="Comic Sans MS"/>
                <a:cs typeface="Comic Sans MS"/>
              </a:rPr>
              <a:t>Puedes</a:t>
            </a:r>
            <a:r>
              <a:rPr lang="en-US" sz="7000" b="1" dirty="0" smtClean="0">
                <a:latin typeface="Comic Sans MS"/>
                <a:cs typeface="Comic Sans MS"/>
              </a:rPr>
              <a:t> </a:t>
            </a:r>
            <a:r>
              <a:rPr lang="en-US" sz="7000" b="1" dirty="0" err="1" smtClean="0">
                <a:latin typeface="Comic Sans MS"/>
                <a:cs typeface="Comic Sans MS"/>
              </a:rPr>
              <a:t>prestarme</a:t>
            </a:r>
            <a:r>
              <a:rPr lang="en-US" sz="7000" b="1" dirty="0" smtClean="0">
                <a:latin typeface="Comic Sans MS"/>
                <a:cs typeface="Comic Sans MS"/>
              </a:rPr>
              <a:t> </a:t>
            </a:r>
            <a:br>
              <a:rPr lang="en-US" sz="7000" b="1" dirty="0" smtClean="0">
                <a:latin typeface="Comic Sans MS"/>
                <a:cs typeface="Comic Sans MS"/>
              </a:rPr>
            </a:br>
            <a:r>
              <a:rPr lang="en-US" sz="7000" b="1" u="sng" dirty="0" smtClean="0">
                <a:latin typeface="Comic Sans MS"/>
                <a:cs typeface="Comic Sans MS"/>
              </a:rPr>
              <a:t>un </a:t>
            </a:r>
            <a:r>
              <a:rPr lang="en-US" sz="7000" b="1" u="sng" dirty="0" err="1" smtClean="0">
                <a:latin typeface="Comic Sans MS"/>
                <a:cs typeface="Comic Sans MS"/>
              </a:rPr>
              <a:t>bolígrafo</a:t>
            </a:r>
            <a:r>
              <a:rPr lang="en-US" sz="7000" b="1" dirty="0" smtClean="0">
                <a:latin typeface="Comic Sans MS"/>
                <a:cs typeface="Comic Sans MS"/>
              </a:rPr>
              <a:t>?</a:t>
            </a:r>
            <a:endParaRPr lang="en-US" sz="7000" b="1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87401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atin typeface="Comic Sans MS"/>
              <a:cs typeface="Comic Sans MS"/>
            </a:endParaRPr>
          </a:p>
        </p:txBody>
      </p:sp>
      <p:pic>
        <p:nvPicPr>
          <p:cNvPr id="2050" name="Picture 2" descr="http://image.slidesharecdn.com/libronormasyhabitos-150525181010-lva1-app6892/95/libro-de-normas-hbitos-y-frmulas-de-cortesa-por-lola-garca-cucaln-7-638.jpg?cb=14328785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4633" y="-420219"/>
            <a:ext cx="9815612" cy="693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498153" y="-619663"/>
            <a:ext cx="10379898" cy="7337514"/>
          </a:xfrm>
          <a:prstGeom prst="rect">
            <a:avLst/>
          </a:prstGeom>
        </p:spPr>
      </p:pic>
      <p:pic>
        <p:nvPicPr>
          <p:cNvPr id="2052" name="Picture 4" descr="http://images.clipartpanda.com/teacher-apple-clipart-appl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956" y="3049093"/>
            <a:ext cx="599394" cy="67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9551" y="2999890"/>
            <a:ext cx="612339" cy="69622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752446" y="715776"/>
            <a:ext cx="3861787" cy="1124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GRACIAS</a:t>
            </a:r>
            <a:endParaRPr lang="en-US" sz="600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5121" y="78178"/>
            <a:ext cx="3856307" cy="1840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POR FAVOR</a:t>
            </a:r>
            <a:endParaRPr lang="en-US" sz="600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Line Callout 3 1"/>
          <p:cNvSpPr/>
          <p:nvPr/>
        </p:nvSpPr>
        <p:spPr>
          <a:xfrm flipH="1">
            <a:off x="500699" y="5138057"/>
            <a:ext cx="6054973" cy="1579793"/>
          </a:xfrm>
          <a:prstGeom prst="borderCallout3">
            <a:avLst>
              <a:gd name="adj1" fmla="val 18750"/>
              <a:gd name="adj2" fmla="val -640"/>
              <a:gd name="adj3" fmla="val 20000"/>
              <a:gd name="adj4" fmla="val -9323"/>
              <a:gd name="adj5" fmla="val 100000"/>
              <a:gd name="adj6" fmla="val -16667"/>
              <a:gd name="adj7" fmla="val -138781"/>
              <a:gd name="adj8" fmla="val -10604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0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DE NADA</a:t>
            </a:r>
          </a:p>
          <a:p>
            <a:pPr algn="ctr"/>
            <a:r>
              <a:rPr lang="es-MX" sz="50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NO HAY DE QUE</a:t>
            </a:r>
            <a:endParaRPr lang="en-US" sz="500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7" name="Straight Connector 6"/>
          <p:cNvCxnSpPr>
            <a:endCxn id="9" idx="2"/>
          </p:cNvCxnSpPr>
          <p:nvPr/>
        </p:nvCxnSpPr>
        <p:spPr>
          <a:xfrm flipV="1">
            <a:off x="1901371" y="1918897"/>
            <a:ext cx="161904" cy="31630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6521435" y="1840719"/>
            <a:ext cx="161904" cy="31630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334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5000" dirty="0" smtClean="0">
                <a:solidFill>
                  <a:schemeClr val="tx1"/>
                </a:solidFill>
              </a:rPr>
              <a:t>¿Quién es tu amigo?</a:t>
            </a:r>
            <a:r>
              <a:rPr lang="es-MX" dirty="0" smtClean="0">
                <a:solidFill>
                  <a:schemeClr val="tx1"/>
                </a:solidFill>
              </a:rPr>
              <a:t/>
            </a:r>
            <a:br>
              <a:rPr lang="es-MX" dirty="0" smtClean="0">
                <a:solidFill>
                  <a:schemeClr val="tx1"/>
                </a:solidFill>
              </a:rPr>
            </a:br>
            <a:r>
              <a:rPr lang="es-MX" sz="3100" i="1" dirty="0" smtClean="0">
                <a:solidFill>
                  <a:schemeClr val="tx1"/>
                </a:solidFill>
              </a:rPr>
              <a:t>(</a:t>
            </a:r>
            <a:r>
              <a:rPr lang="es-MX" sz="3100" i="1" dirty="0" err="1" smtClean="0">
                <a:solidFill>
                  <a:schemeClr val="tx1"/>
                </a:solidFill>
              </a:rPr>
              <a:t>Who</a:t>
            </a:r>
            <a:r>
              <a:rPr lang="es-MX" sz="3100" i="1" dirty="0" smtClean="0">
                <a:solidFill>
                  <a:schemeClr val="tx1"/>
                </a:solidFill>
              </a:rPr>
              <a:t> </a:t>
            </a:r>
            <a:r>
              <a:rPr lang="es-MX" sz="3100" i="1" dirty="0" err="1" smtClean="0">
                <a:solidFill>
                  <a:schemeClr val="tx1"/>
                </a:solidFill>
              </a:rPr>
              <a:t>is</a:t>
            </a:r>
            <a:r>
              <a:rPr lang="es-MX" sz="3100" i="1" dirty="0" smtClean="0">
                <a:solidFill>
                  <a:schemeClr val="tx1"/>
                </a:solidFill>
              </a:rPr>
              <a:t> </a:t>
            </a:r>
            <a:r>
              <a:rPr lang="es-MX" sz="3100" i="1" dirty="0" err="1" smtClean="0">
                <a:solidFill>
                  <a:schemeClr val="tx1"/>
                </a:solidFill>
              </a:rPr>
              <a:t>your</a:t>
            </a:r>
            <a:r>
              <a:rPr lang="es-MX" sz="3100" i="1" dirty="0" smtClean="0">
                <a:solidFill>
                  <a:schemeClr val="tx1"/>
                </a:solidFill>
              </a:rPr>
              <a:t> </a:t>
            </a:r>
            <a:r>
              <a:rPr lang="es-MX" sz="3100" i="1" dirty="0" err="1" smtClean="0">
                <a:solidFill>
                  <a:schemeClr val="tx1"/>
                </a:solidFill>
              </a:rPr>
              <a:t>friend</a:t>
            </a:r>
            <a:r>
              <a:rPr lang="es-MX" sz="3100" i="1" dirty="0" smtClean="0">
                <a:solidFill>
                  <a:schemeClr val="tx1"/>
                </a:solidFill>
              </a:rPr>
              <a:t>?)</a:t>
            </a:r>
            <a:endParaRPr lang="en-US" sz="3100" i="1" dirty="0">
              <a:solidFill>
                <a:schemeClr val="tx1"/>
              </a:solidFill>
            </a:endParaRPr>
          </a:p>
        </p:txBody>
      </p:sp>
      <p:pic>
        <p:nvPicPr>
          <p:cNvPr id="1030" name="Picture 6" descr="http://www.dreamstime.com/teenager-boy-and-girl-friends-thumb103596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0" y="2819400"/>
            <a:ext cx="2924175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152400" y="1837544"/>
            <a:ext cx="3738719" cy="981856"/>
          </a:xfrm>
          <a:prstGeom prst="wedgeRoundRectCallout">
            <a:avLst>
              <a:gd name="adj1" fmla="val 43234"/>
              <a:gd name="adj2" fmla="val 9870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b="1" u="sng" dirty="0" smtClean="0">
                <a:solidFill>
                  <a:schemeClr val="tx1"/>
                </a:solidFill>
              </a:rPr>
              <a:t>Él</a:t>
            </a:r>
            <a:r>
              <a:rPr lang="es-MX" sz="3000" dirty="0" smtClean="0">
                <a:solidFill>
                  <a:schemeClr val="tx1"/>
                </a:solidFill>
              </a:rPr>
              <a:t> se llama Daniel.</a:t>
            </a:r>
          </a:p>
          <a:p>
            <a:pPr algn="ctr"/>
            <a:r>
              <a:rPr lang="es-MX" sz="3000" b="1" u="sng" dirty="0" smtClean="0">
                <a:solidFill>
                  <a:schemeClr val="tx1"/>
                </a:solidFill>
              </a:rPr>
              <a:t>Él</a:t>
            </a:r>
            <a:r>
              <a:rPr lang="es-MX" sz="3000" dirty="0" smtClean="0">
                <a:solidFill>
                  <a:schemeClr val="tx1"/>
                </a:solidFill>
              </a:rPr>
              <a:t> es de Chicago.</a:t>
            </a:r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5029199" y="1725118"/>
            <a:ext cx="3738719" cy="996846"/>
          </a:xfrm>
          <a:prstGeom prst="wedgeRoundRectCallout">
            <a:avLst>
              <a:gd name="adj1" fmla="val -42167"/>
              <a:gd name="adj2" fmla="val 11249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b="1" u="sng" dirty="0" smtClean="0">
                <a:solidFill>
                  <a:schemeClr val="tx1"/>
                </a:solidFill>
              </a:rPr>
              <a:t>Ella</a:t>
            </a:r>
            <a:r>
              <a:rPr lang="es-MX" sz="3000" dirty="0" smtClean="0">
                <a:solidFill>
                  <a:schemeClr val="tx1"/>
                </a:solidFill>
              </a:rPr>
              <a:t> se llama Mara.</a:t>
            </a:r>
          </a:p>
          <a:p>
            <a:pPr algn="ctr"/>
            <a:r>
              <a:rPr lang="es-MX" sz="3000" b="1" u="sng" dirty="0" smtClean="0">
                <a:solidFill>
                  <a:schemeClr val="tx1"/>
                </a:solidFill>
              </a:rPr>
              <a:t>Ella</a:t>
            </a:r>
            <a:r>
              <a:rPr lang="es-MX" sz="3000" dirty="0" smtClean="0">
                <a:solidFill>
                  <a:schemeClr val="tx1"/>
                </a:solidFill>
              </a:rPr>
              <a:t> es de Miami.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30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7445" y="4241674"/>
            <a:ext cx="7125113" cy="924475"/>
          </a:xfrm>
        </p:spPr>
        <p:txBody>
          <a:bodyPr>
            <a:noAutofit/>
          </a:bodyPr>
          <a:lstStyle/>
          <a:p>
            <a:r>
              <a:rPr lang="es-MX" sz="7000" b="1" dirty="0" smtClean="0">
                <a:solidFill>
                  <a:schemeClr val="tx1"/>
                </a:solidFill>
              </a:rPr>
              <a:t>Buen</a:t>
            </a:r>
            <a:r>
              <a:rPr lang="es-MX" sz="7000" b="1" u="dbl" dirty="0" smtClean="0">
                <a:solidFill>
                  <a:srgbClr val="FF0000"/>
                </a:solidFill>
              </a:rPr>
              <a:t>a</a:t>
            </a:r>
            <a:r>
              <a:rPr lang="es-MX" sz="7000" b="1" dirty="0" smtClean="0">
                <a:solidFill>
                  <a:schemeClr val="tx1"/>
                </a:solidFill>
              </a:rPr>
              <a:t>s</a:t>
            </a:r>
            <a:r>
              <a:rPr lang="es-MX" sz="7000" b="1" dirty="0" smtClean="0"/>
              <a:t> </a:t>
            </a:r>
            <a:r>
              <a:rPr lang="es-MX" sz="7000" b="1" dirty="0" smtClean="0">
                <a:solidFill>
                  <a:schemeClr val="tx1"/>
                </a:solidFill>
              </a:rPr>
              <a:t>noches.</a:t>
            </a:r>
            <a:endParaRPr lang="en-US" sz="7000" b="1" dirty="0">
              <a:solidFill>
                <a:schemeClr val="tx1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39023" y="692727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MX" sz="7000" b="1" dirty="0" smtClean="0"/>
              <a:t>Buen</a:t>
            </a:r>
            <a:r>
              <a:rPr lang="es-MX" sz="7000" b="1" u="wavyHeavy" dirty="0" smtClean="0">
                <a:solidFill>
                  <a:srgbClr val="FF0000"/>
                </a:solidFill>
              </a:rPr>
              <a:t>o</a:t>
            </a:r>
            <a:r>
              <a:rPr lang="es-MX" sz="7000" b="1" dirty="0" smtClean="0"/>
              <a:t>s días.</a:t>
            </a:r>
            <a:endParaRPr lang="en-US" sz="70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39023" y="2390836"/>
            <a:ext cx="8133579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MX" sz="7000" b="1" dirty="0" smtClean="0"/>
              <a:t>Buen</a:t>
            </a:r>
            <a:r>
              <a:rPr lang="es-MX" sz="7000" b="1" u="dbl" dirty="0" smtClean="0">
                <a:solidFill>
                  <a:srgbClr val="FF0000"/>
                </a:solidFill>
              </a:rPr>
              <a:t>a</a:t>
            </a:r>
            <a:r>
              <a:rPr lang="es-MX" sz="7000" b="1" dirty="0" smtClean="0"/>
              <a:t>s tardes.</a:t>
            </a:r>
            <a:endParaRPr lang="en-US" sz="7000" b="1" dirty="0"/>
          </a:p>
        </p:txBody>
      </p:sp>
      <p:pic>
        <p:nvPicPr>
          <p:cNvPr id="9218" name="Picture 2" descr="http://www.whitelakemarina.ca/images/clipart_su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972" y="2047045"/>
            <a:ext cx="1821873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sageplace.com/sunrise%20clipar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128" y="165497"/>
            <a:ext cx="2252316" cy="182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ts3.mm.bing.net/images/thumbnail.aspx?q=214143142850&amp;id=17c09e660f850aee34e4f5949b9aad14&amp;url=http%3a%2f%2fwww.wpclipart.com%2fscenic%2fnight%2fking_of_the_nigh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179" y="3997630"/>
            <a:ext cx="178816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63394" y="3229514"/>
            <a:ext cx="1876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u="wavyHeavy" dirty="0" smtClean="0"/>
              <a:t>12 p.m. –</a:t>
            </a:r>
          </a:p>
          <a:p>
            <a:pPr algn="ctr"/>
            <a:r>
              <a:rPr lang="es-MX" u="wavyHeavy" dirty="0" smtClean="0"/>
              <a:t>6:30/7:00 p.m.</a:t>
            </a:r>
            <a:endParaRPr lang="en-US" u="wavyHeavy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F490-7CE1-4DE0-9D27-D38B68D0C1D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76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80999" y="304800"/>
            <a:ext cx="8534400" cy="1143000"/>
          </a:xfrm>
        </p:spPr>
        <p:txBody>
          <a:bodyPr/>
          <a:lstStyle/>
          <a:p>
            <a:r>
              <a:rPr lang="en-US" sz="6000" dirty="0" err="1" smtClean="0">
                <a:latin typeface="Algerian" panose="04020705040A02060702" pitchFamily="82" charset="0"/>
              </a:rPr>
              <a:t>Una</a:t>
            </a:r>
            <a:r>
              <a:rPr lang="en-US" sz="6000" dirty="0" smtClean="0">
                <a:latin typeface="Algerian" panose="04020705040A02060702" pitchFamily="82" charset="0"/>
              </a:rPr>
              <a:t> </a:t>
            </a:r>
            <a:r>
              <a:rPr lang="en-US" sz="6000" dirty="0" err="1" smtClean="0">
                <a:latin typeface="Algerian" panose="04020705040A02060702" pitchFamily="82" charset="0"/>
              </a:rPr>
              <a:t>nueva</a:t>
            </a:r>
            <a:r>
              <a:rPr lang="en-US" sz="6000" dirty="0" smtClean="0">
                <a:latin typeface="Algerian" panose="04020705040A02060702" pitchFamily="82" charset="0"/>
              </a:rPr>
              <a:t> </a:t>
            </a:r>
            <a:r>
              <a:rPr lang="en-US" sz="6000" dirty="0" err="1" smtClean="0">
                <a:latin typeface="Algerian" panose="04020705040A02060702" pitchFamily="82" charset="0"/>
              </a:rPr>
              <a:t>identidad</a:t>
            </a:r>
            <a:endParaRPr lang="en-US" sz="6000" dirty="0">
              <a:latin typeface="Algerian" panose="04020705040A02060702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24000"/>
            <a:ext cx="2876550" cy="513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5867400" y="2057400"/>
            <a:ext cx="2743200" cy="2895600"/>
          </a:xfrm>
          <a:prstGeom prst="ellipse">
            <a:avLst/>
          </a:prstGeom>
          <a:solidFill>
            <a:schemeClr val="bg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Khaleesi</a:t>
            </a:r>
            <a:endParaRPr lang="en-US" sz="35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&quot;No&quot; Symbol 3"/>
          <p:cNvSpPr/>
          <p:nvPr/>
        </p:nvSpPr>
        <p:spPr>
          <a:xfrm>
            <a:off x="5867400" y="2071255"/>
            <a:ext cx="2743200" cy="2895600"/>
          </a:xfrm>
          <a:prstGeom prst="noSmoking">
            <a:avLst>
              <a:gd name="adj" fmla="val 191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76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81000"/>
            <a:ext cx="8382000" cy="6400800"/>
          </a:xfrm>
        </p:spPr>
        <p:txBody>
          <a:bodyPr>
            <a:normAutofit lnSpcReduction="10000"/>
          </a:bodyPr>
          <a:lstStyle/>
          <a:p>
            <a:r>
              <a:rPr lang="es-MX" b="1" dirty="0"/>
              <a:t>¿</a:t>
            </a:r>
            <a:r>
              <a:rPr lang="es-MX" b="1" dirty="0" smtClean="0"/>
              <a:t>Cómo </a:t>
            </a:r>
            <a:r>
              <a:rPr lang="es-MX" b="1" dirty="0"/>
              <a:t>se llama ella/él</a:t>
            </a:r>
            <a:r>
              <a:rPr lang="es-MX" b="1" dirty="0" smtClean="0"/>
              <a:t>?</a:t>
            </a:r>
          </a:p>
          <a:p>
            <a:pPr lvl="1">
              <a:buClr>
                <a:srgbClr val="A1B633"/>
              </a:buClr>
            </a:pPr>
            <a:r>
              <a:rPr lang="es-MX" i="1" dirty="0">
                <a:solidFill>
                  <a:srgbClr val="000000"/>
                </a:solidFill>
              </a:rPr>
              <a:t>Ella/él se llama </a:t>
            </a:r>
            <a:r>
              <a:rPr lang="es-MX" i="1" dirty="0" smtClean="0">
                <a:solidFill>
                  <a:srgbClr val="000000"/>
                </a:solidFill>
              </a:rPr>
              <a:t>____________.</a:t>
            </a:r>
            <a:endParaRPr lang="es-MX" i="1" dirty="0" smtClean="0"/>
          </a:p>
          <a:p>
            <a:r>
              <a:rPr lang="es-MX" b="1" dirty="0" smtClean="0"/>
              <a:t>¿Cuántos años </a:t>
            </a:r>
            <a:r>
              <a:rPr lang="es-MX" b="1" smtClean="0"/>
              <a:t>tiene ella/él?</a:t>
            </a:r>
            <a:endParaRPr lang="es-MX" b="1" dirty="0" smtClean="0"/>
          </a:p>
          <a:p>
            <a:pPr lvl="1"/>
            <a:r>
              <a:rPr lang="es-MX" i="1" dirty="0" smtClean="0"/>
              <a:t>Ella/él tiene _____ años.</a:t>
            </a:r>
          </a:p>
          <a:p>
            <a:r>
              <a:rPr lang="es-MX" b="1" dirty="0" smtClean="0"/>
              <a:t>¿Cómo es ella/él?</a:t>
            </a:r>
          </a:p>
          <a:p>
            <a:pPr lvl="1"/>
            <a:r>
              <a:rPr lang="es-MX" i="1" dirty="0" smtClean="0"/>
              <a:t>Ella/él es _________ (personalidad/rasgos físicos)</a:t>
            </a:r>
          </a:p>
          <a:p>
            <a:r>
              <a:rPr lang="es-MX" b="1" dirty="0" smtClean="0"/>
              <a:t>¿De qué color son sus ojos?</a:t>
            </a:r>
          </a:p>
          <a:p>
            <a:pPr lvl="1"/>
            <a:r>
              <a:rPr lang="es-MX" i="1" dirty="0" smtClean="0"/>
              <a:t>Sus ojos son __________.</a:t>
            </a:r>
          </a:p>
          <a:p>
            <a:r>
              <a:rPr lang="es-MX" b="1" dirty="0" smtClean="0"/>
              <a:t>¿A ella/él qué le gusta hacer?</a:t>
            </a:r>
          </a:p>
          <a:p>
            <a:pPr lvl="1"/>
            <a:r>
              <a:rPr lang="es-MX" i="1" dirty="0" smtClean="0"/>
              <a:t>A ella/él le gusta _____________.</a:t>
            </a:r>
          </a:p>
          <a:p>
            <a:r>
              <a:rPr lang="es-MX" b="1" dirty="0" smtClean="0"/>
              <a:t>¿A ella/él qué NO le gusta hacer?</a:t>
            </a:r>
          </a:p>
          <a:p>
            <a:pPr lvl="1"/>
            <a:r>
              <a:rPr lang="es-MX" i="1" dirty="0" smtClean="0"/>
              <a:t>A ella/él NO le gusta _____________.</a:t>
            </a:r>
          </a:p>
          <a:p>
            <a:pPr marL="448056" lvl="1" indent="0">
              <a:buNone/>
            </a:pPr>
            <a:endParaRPr lang="en-US" dirty="0"/>
          </a:p>
        </p:txBody>
      </p:sp>
      <p:pic>
        <p:nvPicPr>
          <p:cNvPr id="3078" name="Picture 6" descr="Two girlfriends in park with a mobile pho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04800"/>
            <a:ext cx="2857500" cy="189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57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229600" cy="1143000"/>
          </a:xfrm>
        </p:spPr>
        <p:txBody>
          <a:bodyPr/>
          <a:lstStyle/>
          <a:p>
            <a:r>
              <a:rPr lang="en-US" sz="15000" b="1" dirty="0" smtClean="0"/>
              <a:t>El fin. </a:t>
            </a:r>
            <a:r>
              <a:rPr lang="en-US" sz="15000" b="1" dirty="0" smtClean="0">
                <a:sym typeface="Wingdings" panose="05000000000000000000" pitchFamily="2" charset="2"/>
              </a:rPr>
              <a:t></a:t>
            </a:r>
            <a:endParaRPr lang="en-US" sz="15000" b="1" dirty="0"/>
          </a:p>
        </p:txBody>
      </p:sp>
    </p:spTree>
    <p:extLst>
      <p:ext uri="{BB962C8B-B14F-4D97-AF65-F5344CB8AC3E}">
        <p14:creationId xmlns:p14="http://schemas.microsoft.com/office/powerpoint/2010/main" val="2251869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0945" y="1152068"/>
            <a:ext cx="7391400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4500" dirty="0"/>
              <a:t/>
            </a:r>
            <a:br>
              <a:rPr lang="es-MX" sz="4500" dirty="0"/>
            </a:br>
            <a:r>
              <a:rPr lang="es-MX" sz="4500" dirty="0" smtClean="0">
                <a:solidFill>
                  <a:srgbClr val="7030A0"/>
                </a:solidFill>
              </a:rPr>
              <a:t>Él/ella</a:t>
            </a:r>
            <a:r>
              <a:rPr lang="es-MX" sz="4500" dirty="0" smtClean="0"/>
              <a:t> se llama _______.</a:t>
            </a:r>
          </a:p>
          <a:p>
            <a:r>
              <a:rPr lang="es-MX" sz="4500" dirty="0">
                <a:solidFill>
                  <a:srgbClr val="7030A0"/>
                </a:solidFill>
              </a:rPr>
              <a:t>Él/ella</a:t>
            </a:r>
            <a:r>
              <a:rPr lang="es-MX" sz="4500" dirty="0"/>
              <a:t> </a:t>
            </a:r>
            <a:r>
              <a:rPr lang="es-MX" sz="4500" dirty="0" smtClean="0"/>
              <a:t>es de _______.</a:t>
            </a:r>
            <a:endParaRPr lang="es-MX" sz="4500" dirty="0"/>
          </a:p>
          <a:p>
            <a:r>
              <a:rPr lang="es-MX" sz="4500" dirty="0">
                <a:solidFill>
                  <a:srgbClr val="7030A0"/>
                </a:solidFill>
              </a:rPr>
              <a:t>Él/ella</a:t>
            </a:r>
            <a:r>
              <a:rPr lang="es-MX" sz="4500" dirty="0"/>
              <a:t> </a:t>
            </a:r>
            <a:r>
              <a:rPr lang="es-MX" sz="4500" dirty="0" smtClean="0"/>
              <a:t>vive en_______.</a:t>
            </a:r>
            <a:r>
              <a:rPr lang="es-MX" sz="4500" dirty="0"/>
              <a:t/>
            </a:r>
            <a:br>
              <a:rPr lang="es-MX" sz="4500" dirty="0"/>
            </a:br>
            <a:r>
              <a:rPr lang="es-MX" sz="4500" dirty="0">
                <a:solidFill>
                  <a:srgbClr val="7030A0"/>
                </a:solidFill>
              </a:rPr>
              <a:t>Él/ella</a:t>
            </a:r>
            <a:r>
              <a:rPr lang="es-MX" sz="4500" dirty="0">
                <a:solidFill>
                  <a:srgbClr val="FF0000"/>
                </a:solidFill>
              </a:rPr>
              <a:t> </a:t>
            </a:r>
            <a:r>
              <a:rPr lang="es-MX" sz="4500" dirty="0" smtClean="0"/>
              <a:t>tiene_____ años.</a:t>
            </a:r>
            <a:r>
              <a:rPr lang="es-MX" sz="4500" dirty="0"/>
              <a:t/>
            </a:r>
            <a:br>
              <a:rPr lang="es-MX" sz="4500" dirty="0"/>
            </a:br>
            <a:r>
              <a:rPr lang="es-MX" sz="4500" dirty="0" smtClean="0">
                <a:solidFill>
                  <a:srgbClr val="7030A0"/>
                </a:solidFill>
              </a:rPr>
              <a:t>Él/ella</a:t>
            </a:r>
            <a:r>
              <a:rPr lang="es-MX" sz="4500" dirty="0" smtClean="0">
                <a:solidFill>
                  <a:srgbClr val="0070C0"/>
                </a:solidFill>
              </a:rPr>
              <a:t> </a:t>
            </a:r>
            <a:r>
              <a:rPr lang="es-MX" sz="4500" dirty="0" smtClean="0"/>
              <a:t>es… (</a:t>
            </a:r>
            <a:r>
              <a:rPr lang="es-MX" sz="4500" u="sng" dirty="0" smtClean="0"/>
              <a:t>personalidad</a:t>
            </a:r>
            <a:r>
              <a:rPr lang="es-MX" sz="4500" dirty="0" smtClean="0"/>
              <a:t>)</a:t>
            </a:r>
            <a:r>
              <a:rPr lang="es-MX" sz="4500" dirty="0"/>
              <a:t/>
            </a:r>
            <a:br>
              <a:rPr lang="es-MX" sz="4500" dirty="0"/>
            </a:br>
            <a:r>
              <a:rPr lang="es-MX" sz="4500" dirty="0" smtClean="0">
                <a:solidFill>
                  <a:srgbClr val="7030A0"/>
                </a:solidFill>
              </a:rPr>
              <a:t>Él/ella</a:t>
            </a:r>
            <a:r>
              <a:rPr lang="es-MX" sz="4500" dirty="0" smtClean="0">
                <a:solidFill>
                  <a:srgbClr val="0070C0"/>
                </a:solidFill>
              </a:rPr>
              <a:t> </a:t>
            </a:r>
            <a:r>
              <a:rPr lang="es-MX" sz="4500" dirty="0" smtClean="0"/>
              <a:t>es… (rasgos </a:t>
            </a:r>
            <a:r>
              <a:rPr lang="es-MX" sz="4500" u="sng" dirty="0" smtClean="0"/>
              <a:t>físicos</a:t>
            </a:r>
            <a:r>
              <a:rPr lang="es-MX" sz="4500" dirty="0" smtClean="0"/>
              <a:t>)</a:t>
            </a:r>
          </a:p>
          <a:p>
            <a:r>
              <a:rPr lang="es-MX" sz="4500" dirty="0" smtClean="0">
                <a:solidFill>
                  <a:srgbClr val="7030A0"/>
                </a:solidFill>
              </a:rPr>
              <a:t>Sus</a:t>
            </a:r>
            <a:r>
              <a:rPr lang="es-MX" sz="4500" dirty="0" smtClean="0"/>
              <a:t> ojos son ________.</a:t>
            </a:r>
          </a:p>
          <a:p>
            <a:pPr algn="ctr"/>
            <a:r>
              <a:rPr lang="es-MX" sz="4500" dirty="0"/>
              <a:t/>
            </a:r>
            <a:br>
              <a:rPr lang="es-MX" sz="4500" dirty="0"/>
            </a:br>
            <a:r>
              <a:rPr lang="es-MX" sz="4500" i="1" dirty="0"/>
              <a:t>etc</a:t>
            </a:r>
            <a:r>
              <a:rPr lang="es-MX" sz="4500" dirty="0"/>
              <a:t>.</a:t>
            </a:r>
            <a:endParaRPr lang="en-US" sz="4500" dirty="0"/>
          </a:p>
        </p:txBody>
      </p:sp>
      <p:sp>
        <p:nvSpPr>
          <p:cNvPr id="3" name="TextBox 2"/>
          <p:cNvSpPr txBox="1"/>
          <p:nvPr/>
        </p:nvSpPr>
        <p:spPr>
          <a:xfrm>
            <a:off x="-301336" y="135753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 dirty="0" smtClean="0"/>
              <a:t>¿Quién es tu amigo/a?</a:t>
            </a:r>
            <a:endParaRPr lang="en-US" sz="6000" b="1" dirty="0"/>
          </a:p>
        </p:txBody>
      </p:sp>
      <p:sp>
        <p:nvSpPr>
          <p:cNvPr id="4" name="Rectangle 3"/>
          <p:cNvSpPr/>
          <p:nvPr/>
        </p:nvSpPr>
        <p:spPr>
          <a:xfrm>
            <a:off x="644237" y="997528"/>
            <a:ext cx="8368145" cy="707886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MX" sz="4000" b="1" dirty="0" smtClean="0"/>
              <a:t>--Quiero </a:t>
            </a:r>
            <a:r>
              <a:rPr lang="es-MX" sz="4000" b="1" dirty="0"/>
              <a:t>presentarles a mi amigo/a.</a:t>
            </a:r>
          </a:p>
        </p:txBody>
      </p:sp>
      <p:sp>
        <p:nvSpPr>
          <p:cNvPr id="5" name="Line Callout 1 4"/>
          <p:cNvSpPr/>
          <p:nvPr/>
        </p:nvSpPr>
        <p:spPr>
          <a:xfrm>
            <a:off x="7391400" y="2133600"/>
            <a:ext cx="1600200" cy="990600"/>
          </a:xfrm>
          <a:prstGeom prst="borderCallout1">
            <a:avLst>
              <a:gd name="adj1" fmla="val 18750"/>
              <a:gd name="adj2" fmla="val -8333"/>
              <a:gd name="adj3" fmla="val -53214"/>
              <a:gd name="adj4" fmla="val -4363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i="1" dirty="0" smtClean="0">
                <a:solidFill>
                  <a:schemeClr val="tx1"/>
                </a:solidFill>
              </a:rPr>
              <a:t>I </a:t>
            </a:r>
            <a:r>
              <a:rPr lang="es-MX" sz="1600" i="1" dirty="0" err="1" smtClean="0">
                <a:solidFill>
                  <a:schemeClr val="tx1"/>
                </a:solidFill>
              </a:rPr>
              <a:t>would</a:t>
            </a:r>
            <a:r>
              <a:rPr lang="es-MX" sz="1600" i="1" dirty="0" smtClean="0">
                <a:solidFill>
                  <a:schemeClr val="tx1"/>
                </a:solidFill>
              </a:rPr>
              <a:t> </a:t>
            </a:r>
            <a:r>
              <a:rPr lang="es-MX" sz="1600" i="1" dirty="0" err="1" smtClean="0">
                <a:solidFill>
                  <a:schemeClr val="tx1"/>
                </a:solidFill>
              </a:rPr>
              <a:t>like</a:t>
            </a:r>
            <a:r>
              <a:rPr lang="es-MX" sz="1600" i="1" dirty="0" smtClean="0">
                <a:solidFill>
                  <a:schemeClr val="tx1"/>
                </a:solidFill>
              </a:rPr>
              <a:t> to </a:t>
            </a:r>
            <a:r>
              <a:rPr lang="es-MX" sz="1600" i="1" dirty="0" err="1" smtClean="0">
                <a:solidFill>
                  <a:schemeClr val="tx1"/>
                </a:solidFill>
              </a:rPr>
              <a:t>present</a:t>
            </a:r>
            <a:r>
              <a:rPr lang="es-MX" sz="1600" i="1" dirty="0" smtClean="0">
                <a:solidFill>
                  <a:schemeClr val="tx1"/>
                </a:solidFill>
              </a:rPr>
              <a:t> (introduce) </a:t>
            </a:r>
            <a:r>
              <a:rPr lang="es-MX" sz="1600" i="1" dirty="0" err="1" smtClean="0">
                <a:solidFill>
                  <a:schemeClr val="tx1"/>
                </a:solidFill>
              </a:rPr>
              <a:t>you</a:t>
            </a:r>
            <a:r>
              <a:rPr lang="es-MX" sz="1600" i="1" dirty="0" smtClean="0">
                <a:solidFill>
                  <a:schemeClr val="tx1"/>
                </a:solidFill>
              </a:rPr>
              <a:t> to </a:t>
            </a:r>
            <a:r>
              <a:rPr lang="es-MX" sz="1600" i="1" dirty="0" err="1" smtClean="0">
                <a:solidFill>
                  <a:schemeClr val="tx1"/>
                </a:solidFill>
              </a:rPr>
              <a:t>my</a:t>
            </a:r>
            <a:r>
              <a:rPr lang="es-MX" sz="1600" i="1" dirty="0" smtClean="0">
                <a:solidFill>
                  <a:schemeClr val="tx1"/>
                </a:solidFill>
              </a:rPr>
              <a:t> </a:t>
            </a:r>
            <a:r>
              <a:rPr lang="es-MX" sz="1600" i="1" dirty="0" err="1" smtClean="0">
                <a:solidFill>
                  <a:schemeClr val="tx1"/>
                </a:solidFill>
              </a:rPr>
              <a:t>friend</a:t>
            </a:r>
            <a:r>
              <a:rPr lang="es-MX" sz="1600" i="1" dirty="0" smtClean="0">
                <a:solidFill>
                  <a:schemeClr val="tx1"/>
                </a:solidFill>
              </a:rPr>
              <a:t>.</a:t>
            </a:r>
            <a:endParaRPr lang="en-US" sz="16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61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ular Callout 18"/>
          <p:cNvSpPr/>
          <p:nvPr/>
        </p:nvSpPr>
        <p:spPr>
          <a:xfrm>
            <a:off x="6568370" y="231514"/>
            <a:ext cx="2057400" cy="381000"/>
          </a:xfrm>
          <a:prstGeom prst="wedgeRectCallout">
            <a:avLst>
              <a:gd name="adj1" fmla="val -67477"/>
              <a:gd name="adj2" fmla="val 507911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Mas o menos. :/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endParaRPr lang="en-US" dirty="0"/>
          </a:p>
        </p:txBody>
      </p:sp>
      <p:pic>
        <p:nvPicPr>
          <p:cNvPr id="8200" name="Picture 8" descr="http://www.emofaces.com/png/200/emoticons/handshaki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255" y="2438400"/>
            <a:ext cx="6163488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ular Callout 5"/>
          <p:cNvSpPr/>
          <p:nvPr/>
        </p:nvSpPr>
        <p:spPr>
          <a:xfrm>
            <a:off x="152400" y="575898"/>
            <a:ext cx="1905000" cy="381000"/>
          </a:xfrm>
          <a:prstGeom prst="wedgeRectCallout">
            <a:avLst>
              <a:gd name="adj1" fmla="val -2132"/>
              <a:gd name="adj2" fmla="val 589253"/>
            </a:avLst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  <a:latin typeface="Calibri" panose="020F0502020204030204" pitchFamily="34" charset="0"/>
              </a:rPr>
              <a:t>¿Cómo estás?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Rectangular Callout 11"/>
          <p:cNvSpPr/>
          <p:nvPr/>
        </p:nvSpPr>
        <p:spPr>
          <a:xfrm>
            <a:off x="3848100" y="51893"/>
            <a:ext cx="2514600" cy="381000"/>
          </a:xfrm>
          <a:prstGeom prst="wedgeRectCallout">
            <a:avLst>
              <a:gd name="adj1" fmla="val -2169"/>
              <a:gd name="adj2" fmla="val 762504"/>
            </a:avLst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Muy bien, gracias. </a:t>
            </a:r>
            <a:r>
              <a:rPr lang="es-MX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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3" name="Rectangular Callout 12"/>
          <p:cNvSpPr/>
          <p:nvPr/>
        </p:nvSpPr>
        <p:spPr>
          <a:xfrm>
            <a:off x="1109255" y="1092282"/>
            <a:ext cx="1905000" cy="381000"/>
          </a:xfrm>
          <a:prstGeom prst="wedgeRectCallout">
            <a:avLst>
              <a:gd name="adj1" fmla="val -15223"/>
              <a:gd name="adj2" fmla="val 336785"/>
            </a:avLst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  <a:latin typeface="Calibri" panose="020F0502020204030204" pitchFamily="34" charset="0"/>
              </a:rPr>
              <a:t>¿Qué tal?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Equal 6"/>
          <p:cNvSpPr/>
          <p:nvPr/>
        </p:nvSpPr>
        <p:spPr>
          <a:xfrm>
            <a:off x="2306684" y="403651"/>
            <a:ext cx="694706" cy="571500"/>
          </a:xfrm>
          <a:prstGeom prst="mathEqual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ular Callout 14"/>
          <p:cNvSpPr/>
          <p:nvPr/>
        </p:nvSpPr>
        <p:spPr>
          <a:xfrm>
            <a:off x="152400" y="5684323"/>
            <a:ext cx="1905000" cy="381000"/>
          </a:xfrm>
          <a:prstGeom prst="wedgeRectCallout">
            <a:avLst>
              <a:gd name="adj1" fmla="val 53972"/>
              <a:gd name="adj2" fmla="val -361395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  <a:latin typeface="Calibri" panose="020F0502020204030204" pitchFamily="34" charset="0"/>
              </a:rPr>
              <a:t>¿Qué pasa?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38400" y="5448300"/>
            <a:ext cx="4343400" cy="9906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ADIOS * CHAO</a:t>
            </a:r>
          </a:p>
          <a:p>
            <a:pPr algn="ctr"/>
            <a:r>
              <a:rPr lang="es-MX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HASTA LUEGO * HASTA MAÑANA * </a:t>
            </a:r>
          </a:p>
          <a:p>
            <a:pPr algn="ctr"/>
            <a:r>
              <a:rPr lang="es-MX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NOS VEMOS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Rectangular Callout 16"/>
          <p:cNvSpPr/>
          <p:nvPr/>
        </p:nvSpPr>
        <p:spPr>
          <a:xfrm>
            <a:off x="5334000" y="648901"/>
            <a:ext cx="1905000" cy="381000"/>
          </a:xfrm>
          <a:prstGeom prst="wedgeRectCallout">
            <a:avLst>
              <a:gd name="adj1" fmla="val -7674"/>
              <a:gd name="adj2" fmla="val 475563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Regular. :/ 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8" name="Rectangular Callout 17"/>
          <p:cNvSpPr/>
          <p:nvPr/>
        </p:nvSpPr>
        <p:spPr>
          <a:xfrm>
            <a:off x="7046026" y="5753100"/>
            <a:ext cx="1905000" cy="381000"/>
          </a:xfrm>
          <a:prstGeom prst="wedgeRectCallout">
            <a:avLst>
              <a:gd name="adj1" fmla="val -45145"/>
              <a:gd name="adj2" fmla="val -339577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  <a:latin typeface="Calibri" panose="020F0502020204030204" pitchFamily="34" charset="0"/>
              </a:rPr>
              <a:t>Nada.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Rectangular Callout 19"/>
          <p:cNvSpPr/>
          <p:nvPr/>
        </p:nvSpPr>
        <p:spPr>
          <a:xfrm>
            <a:off x="7390122" y="723900"/>
            <a:ext cx="1483426" cy="381000"/>
          </a:xfrm>
          <a:prstGeom prst="wedgeRectCallout">
            <a:avLst>
              <a:gd name="adj1" fmla="val -92518"/>
              <a:gd name="adj2" fmla="val 38258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Mal. </a:t>
            </a:r>
            <a:r>
              <a:rPr lang="es-MX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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1" name="Rectangular Callout 20"/>
          <p:cNvSpPr/>
          <p:nvPr/>
        </p:nvSpPr>
        <p:spPr>
          <a:xfrm>
            <a:off x="7390122" y="3276600"/>
            <a:ext cx="1483426" cy="990600"/>
          </a:xfrm>
          <a:prstGeom prst="wedgeRectCallout">
            <a:avLst>
              <a:gd name="adj1" fmla="val -91997"/>
              <a:gd name="adj2" fmla="val 64618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¿Y tú?</a:t>
            </a:r>
            <a:endParaRPr lang="en-US" sz="30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8204" name="Picture 12" descr="waving animated 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295" y="6184068"/>
            <a:ext cx="956953" cy="73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ular Callout 21"/>
          <p:cNvSpPr/>
          <p:nvPr/>
        </p:nvSpPr>
        <p:spPr>
          <a:xfrm>
            <a:off x="7390122" y="1473282"/>
            <a:ext cx="1483426" cy="381000"/>
          </a:xfrm>
          <a:prstGeom prst="wedgeRectCallout">
            <a:avLst>
              <a:gd name="adj1" fmla="val -84249"/>
              <a:gd name="adj2" fmla="val 300638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Fatal. </a:t>
            </a:r>
            <a:r>
              <a:rPr lang="es-MX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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3" name="Rectangular Callout 22"/>
          <p:cNvSpPr/>
          <p:nvPr/>
        </p:nvSpPr>
        <p:spPr>
          <a:xfrm>
            <a:off x="7597070" y="2247900"/>
            <a:ext cx="1483426" cy="381000"/>
          </a:xfrm>
          <a:prstGeom prst="wedgeRectCallout">
            <a:avLst>
              <a:gd name="adj1" fmla="val -85752"/>
              <a:gd name="adj2" fmla="val 195272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Horrible. </a:t>
            </a:r>
            <a:r>
              <a:rPr lang="es-MX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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4" name="Rectangular Callout 23"/>
          <p:cNvSpPr/>
          <p:nvPr/>
        </p:nvSpPr>
        <p:spPr>
          <a:xfrm>
            <a:off x="3657599" y="1018750"/>
            <a:ext cx="1981695" cy="381000"/>
          </a:xfrm>
          <a:prstGeom prst="wedgeRectCallout">
            <a:avLst>
              <a:gd name="adj1" fmla="val 35520"/>
              <a:gd name="adj2" fmla="val 400150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alibri" panose="020F0502020204030204" pitchFamily="34" charset="0"/>
              </a:rPr>
              <a:t>Fenomenal. </a:t>
            </a:r>
            <a:r>
              <a:rPr lang="es-MX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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5" name="Rectangular Callout 24"/>
          <p:cNvSpPr/>
          <p:nvPr/>
        </p:nvSpPr>
        <p:spPr>
          <a:xfrm>
            <a:off x="2048493" y="1650549"/>
            <a:ext cx="1799607" cy="381000"/>
          </a:xfrm>
          <a:prstGeom prst="wedgeRectCallout">
            <a:avLst>
              <a:gd name="adj1" fmla="val -15842"/>
              <a:gd name="adj2" fmla="val 209906"/>
            </a:avLst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  <a:latin typeface="Calibri" panose="020F0502020204030204" pitchFamily="34" charset="0"/>
              </a:rPr>
              <a:t>¿Cómo te va?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24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6" grpId="0" animBg="1"/>
      <p:bldP spid="12" grpId="0" animBg="1"/>
      <p:bldP spid="13" grpId="0" animBg="1"/>
      <p:bldP spid="7" grpId="0" animBg="1"/>
      <p:bldP spid="7" grpId="1" animBg="1"/>
      <p:bldP spid="15" grpId="0" animBg="1"/>
      <p:bldP spid="8" grpId="0" animBg="1"/>
      <p:bldP spid="17" grpId="0" animBg="1"/>
      <p:bldP spid="18" grpId="0" animBg="1"/>
      <p:bldP spid="20" grpId="0" animBg="1"/>
      <p:bldP spid="21" grpId="0" animBg="1"/>
      <p:bldP spid="21" grpId="1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/>
            <a:r>
              <a:rPr lang="es-MX" sz="5500" b="1" dirty="0" smtClean="0"/>
              <a:t>CALENTAMIENTO</a:t>
            </a:r>
            <a:endParaRPr lang="en-US" sz="55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7" y="923925"/>
            <a:ext cx="8229600" cy="4525963"/>
          </a:xfrm>
        </p:spPr>
        <p:txBody>
          <a:bodyPr/>
          <a:lstStyle/>
          <a:p>
            <a:r>
              <a:rPr lang="es-MX" sz="3100" dirty="0" smtClean="0"/>
              <a:t>Muchas oportunidades de practicar el mismo concepto con parejas diferentes y a través de actividades diferentes.</a:t>
            </a:r>
            <a:endParaRPr lang="es-MX" sz="3100" dirty="0"/>
          </a:p>
          <a:p>
            <a:r>
              <a:rPr lang="es-MX" sz="3100" dirty="0" smtClean="0"/>
              <a:t>Si las estructuras básicas son fuertes y son utilizadas en varias maneras los estudiantes se sentirán más cómodos en formar sus propias oraciones.  </a:t>
            </a:r>
          </a:p>
          <a:p>
            <a:endParaRPr lang="es-MX" sz="3100" dirty="0"/>
          </a:p>
          <a:p>
            <a:r>
              <a:rPr lang="es-MX" sz="3100" dirty="0" smtClean="0"/>
              <a:t>Repasar y Reciclar</a:t>
            </a:r>
          </a:p>
          <a:p>
            <a:r>
              <a:rPr lang="es-MX" sz="3100" dirty="0" smtClean="0"/>
              <a:t>Construir y Conectar </a:t>
            </a:r>
          </a:p>
        </p:txBody>
      </p:sp>
      <p:pic>
        <p:nvPicPr>
          <p:cNvPr id="7170" name="Picture 2" descr="http://sandyfeetevents.com/wp-content/uploads/2010/12/kids-stretch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928" y="48492"/>
            <a:ext cx="1552575" cy="134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http://1.bp.blogspot.com/_JoTACchQ84M/TVBnUhngakI/AAAAAAAAAA4/oDzzSdiYrQQ/s1600/recicl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419600"/>
            <a:ext cx="1676400" cy="206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worldartsme.com/images/paper-chain-link-clipart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285" y="41148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216545"/>
            <a:ext cx="1313656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143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073" y="609600"/>
            <a:ext cx="8763000" cy="1554162"/>
          </a:xfrm>
        </p:spPr>
        <p:txBody>
          <a:bodyPr/>
          <a:lstStyle/>
          <a:p>
            <a:r>
              <a:rPr lang="es-MX" b="1" dirty="0" smtClean="0"/>
              <a:t>RECUERDE de</a:t>
            </a: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>crear cada lección con </a:t>
            </a:r>
            <a:br>
              <a:rPr lang="es-MX" dirty="0" smtClean="0"/>
            </a:br>
            <a:r>
              <a:rPr lang="es-MX" dirty="0" smtClean="0"/>
              <a:t>preguntas y respuestas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934591"/>
            <a:ext cx="5205413" cy="3902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738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24238" y="7937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s-MX" b="1" dirty="0" smtClean="0">
                <a:solidFill>
                  <a:schemeClr val="tx1"/>
                </a:solidFill>
              </a:rPr>
              <a:t>¿De </a:t>
            </a:r>
            <a:r>
              <a:rPr lang="es-MX" b="1" dirty="0"/>
              <a:t>q</a:t>
            </a:r>
            <a:r>
              <a:rPr lang="es-MX" b="1" dirty="0" smtClean="0">
                <a:solidFill>
                  <a:schemeClr val="tx1"/>
                </a:solidFill>
              </a:rPr>
              <a:t>ué color es?</a:t>
            </a:r>
            <a:br>
              <a:rPr lang="es-MX" b="1" dirty="0" smtClean="0">
                <a:solidFill>
                  <a:schemeClr val="tx1"/>
                </a:solidFill>
              </a:rPr>
            </a:br>
            <a:r>
              <a:rPr lang="es-MX" b="1" dirty="0" smtClean="0">
                <a:solidFill>
                  <a:schemeClr val="tx1"/>
                </a:solidFill>
              </a:rPr>
              <a:t>     </a:t>
            </a:r>
            <a:r>
              <a:rPr lang="es-MX" dirty="0" smtClean="0">
                <a:solidFill>
                  <a:schemeClr val="tx1"/>
                </a:solidFill>
              </a:rPr>
              <a:t>“</a:t>
            </a:r>
            <a:r>
              <a:rPr lang="es-MX" b="1" dirty="0" smtClean="0">
                <a:solidFill>
                  <a:schemeClr val="tx1"/>
                </a:solidFill>
              </a:rPr>
              <a:t>Es</a:t>
            </a:r>
            <a:r>
              <a:rPr lang="es-MX" dirty="0" smtClean="0">
                <a:solidFill>
                  <a:schemeClr val="tx1"/>
                </a:solidFill>
              </a:rPr>
              <a:t>…”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Kim\AppData\Local\Microsoft\Windows\Temporary Internet Files\Content.IE5\HTN96171\MC900436899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868205"/>
            <a:ext cx="1288760" cy="128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im\AppData\Local\Microsoft\Windows\Temporary Internet Files\Content.IE5\5PYLTJ0P\MC90030487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560" y="1428354"/>
            <a:ext cx="1389976" cy="126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5" descr="data:image/jpeg;base64,/9j/4AAQSkZJRgABAQAAAQABAAD/2wCEAAkGBxMHEhQUExMVFRQUGRcYGBIUGBscFxcdGBsXGxgYHxggHCggGBooHxgXITEhJSkrLy4vFyAzODMsNygtLywBCgoKBQUFDgUFDisZExkrKysrKysrKysrKysrKysrKysrKysrKysrKysrKysrKysrKysrKysrKysrKysrKysrK//AABEIANsA5gMBIgACEQEDEQH/xAAcAAEAAgIDAQAAAAAAAAAAAAAABgcEBQIDCAH/xABGEAABAwIEAwUEBQgJBAMAAAABAAIDBBEFBiExEkFRBxNhcYEUIjKRQlKCobEVM0OSwcLR8BYjNFNiY3Ki4SSTw9IIRHP/xAAUAQEAAAAAAAAAAAAAAAAAAAAA/8QAFBEBAAAAAAAAAAAAAAAAAAAAAP/aAAwDAQACEQMRAD8AvFERAREQEREBYmK4nFg8T5p3iONgu5zvw8T4LLVC9o2LOzliTqUOPslEbPaDo+TZ17b6gt8LO6oMnGu02vzM5zMOZ7PT6j2mQe+7xHJvkAT4hRmfKhxE8dTVzyyHUuLvw4rqRxRiEBrQABoANguSDSUNHX5fPFRV0ot+ilN2G3K233Ka5V7XrPEGKRCnk2E4v3TvPfh87keS0qxsQoI8RYWSNDmn5jxB5FBfMcglAc0ggi4INwQeYPNcl5/ynmyfs8lbFO502HvNmnd0HiPDq3w013vulqGVbGvjcHMeA5rm6gg7EIO1aDM+caLK7b1MzWutcRDWR3kwa28TooV2jdo8lPKaHDrOqdpJtC2LqBfQuHMnbzUEw/LbI3GWocaidxuZJCTr4A7+ZQSqv7Y6qvJFBQEt5Szk2Pjwggf7lqZs0Y9X71EMI6RtH8D+KyQLIg1jqjGH74o/0b/wuceIY1T6txIutyc0W/BbBEHCn7QMcw0+/FT1LedhZ3zBH4FSTBO2mlnIZWQy0j+rgXMv5gBw+Sjy6aqlZVjhkY1w6OF0F34fXxYmwSQyMkY7Z7CCD6hZK84YdXTdnUwqKYudSuIE9OTcW6i/PofnovQuF4hHisUc0TuKORoc13UH9qDKREQEREBERAREQEWDjWLw4FC+eoeI42C5cfwA3JPQKmca7ScQzS4toG+y017e0PA7x3l08gPUILvnqGU4u9zWjq4gD71htx6lebCpgJ6CVl/xXnuTKgrTxVNRNO/q52nja9yFyOS6Q/Qd+uUHpGOQSC4II6g3Xm/Lg7upxBrvzgqH8V9/if8AtuvlPl2TCjxUdXPARsA73fkLXWkqpq3B6t1TOO97ywkkYBZ+wuQBo7S+oQTxFxjeJQCNiARfxXJAREQdVXTNq2OY8Xa4WIP87rUYLnifIMFVROLngsLqR5+gXEAjyFy7zaeq3ij2ccFdi8bO7AMjHaXIGh31PofRBkZWwz2GEOdrLL78jj8RLtbE+vzutyuMY4QB0AXJAREQEREBERB11ELahrmOF2uBBHgVuuwbEnU4qsPebmnfxx3+q86j56/aK1K6cgyezZhaBtLTuDvRt/3AgvhERAREQEREBdVTUNpWOe8hrGAuc47ADUldqrHt9xN9PQxU7DY1crWE/wCEakep4fS6CBY3i0naPVGV/E2ihcRDDfR/+IjqdL9Nuq27GCMAAAAbAbBdVDStoo2RtFgwAf8AK70BERAQi6IgIiICIiAiIgIiICIiAiIgIiIBNlFct5zgwbE5atzHy8MZihjjA94mwvc7C3FyO63uL4f+U4nRl7mB1rlu9unkuvCcFhwkWjbrzedXH1/gg2NV2jYzi2sEENKzlx+877/4LA/LOPb/AJQZ5cDLeX5tZ6IPlL2iY1hOs0MNUwb8Huu+7+Cn+Se0qkzY7uhxQ1A3gltc9eE/S+4+CgK0mYsG9uAli9yois5j26EluoF/MaHkg9Goof2XZt/pdRB79J4j3czdveGzrdCNfO45IgmCqr/5BUrvZaWoaLinnBdbkHDQ/MAfaVqrDxfDY8YhkglbxRyNLXDz5+Y39EFLQyidrXNNw4Ag+BXNaKvop+zyf2epBfSuJ7mpA0t0PQ9Ry8luoZmztDmuDmnZzTcH1Qc0REBERAREQEREBERAREQEREBERAREQEREBERAREQYWQ8cblPE6trjaKaISW5cQc3l9p6+qF54DjVjgvfuW3t/qd/wiD1kiLRZwzZT5RgM07vBkbfjkPQD9uwQZ+N0dPXQvZUtY6Ej3hJbhA635ea80ZoFJhNRw4NUzy3PvRhvFEP9Lj8Q8bHzW5xbEK3P7xJUvdBS7spWEjiHV31j4n0AWxoaCLD28MbGtHgNT5ncoNBhtbiUjmCSBgYSOJxsDbmbcW/opQiICIiAiIgIiICIiAiIgIiICIiAiIgIiICIiAiLUZixoYWyzfemfpHGNSSdAbfzdBmZCwVuacUq3OF4oYhH4cRc22v2X/NFY/ZLlR2VqK0v9ond3svUE/C2/gN/ElEG9zbmOLK1M+omOjR7rBu9x+Fo8T9yoiFk2apzXVurnfmoPoRt5afzfcradoOInN+KmG96ah0LeT5PpHx1937J6rKGiAiIgIiICIiAi6jUsDwziHGRcMvqR1t0XagIiICIsfEKn2OKSTfgaXW8ggyEWvwGvOJwMlIALr3A20JC2CAiIgIiIC1mYcW/I0XecBf7wba9rXvrf0WzWnzewPo5r8gD6giyDGGZJGAF9FUtBAIcGEgg6gg21C4jOlMNHd409C1Xl2ePNRhdCXanuIt/BoA/BbqXD4Zviijd5saf2IPO39M6T67v1HLgc507zaMSSO5NazUr0J+QaUf/AFoP+2z+CyIMPip/gijb/paB+AQUBRU2LZjIFLROiYf08/ugeOtvuDlY+Q+zCLLkntNQ81NWf0jvgjPPgHXxPpZWCiAiIg8zZDcZWVD3fnHTOLr73sD+JcpOsLPOCSZErZKhsbnUNU7iJbr3T3HUHpqTbqDbkuygxCLEG8Ubw4eG48xuEGSiIgIiwa7F4KAf1krR4XufkNUGcsPFMTjwthfI4Do3m49AOa1tHidVmN3Bh9K+TW3fPFox43OnzPop9lDskbTvbUYlJ7TOLER/omHy04/kB4IKmgdUU1XBWVUTooqkPbE54sA0DhHluN9wb7Kcq2M1ZYp8005p52+7u1zdHMI2c08vLYqn8RyLi+VyRAG1tOPhF7SNHSxN/lf0QZCKPy5hmpDaahqWEb+4bfMgL4zMklRpFRVLydrMP7AUEhUdx6R+NyMw+m9+aZwDuHZjQbm/TQXPgFtqHKuNZkIHdNooTvJIfft4D4vuHmrTyLkKmyc093eSZ/x1D/id4D6rfD5oKaxLCZ+zabuZw6SjkN46kA2B5g9D4eoW6p521LQ5jg5p2c03Cu3EKCLE43RTRtkjcLFjxcFVNj3Y/Lh7jJhVQY+Zppjdp8A43/3fNBr0WircQrcv6V1FIy28sYuzzuCR967KXNNJU7Shvg8Fv46INyixmYhE/aVh+0F1VGM09MLumYPW5+QQZyjubHOxDuqKEcU1Q9o4RyF9z4X+4FfYselxp/dYfTyTyHTj4bMbfmenrZWf2a9nX9HnGrq3CWteCLg3bEDuG9XWsL+g8QnGD0DcLghhb8MUbIx9hoH7FmIiAiIgIiICIiDrnhbUNLXtDmuFi1wBBB5EHQhV5j3Y3Q4g4vgMlI/rCfc/UO3oQrHRBSz+yTEqbSLE2vA/vGOB+8u/FcG9luLv3xCEDqGn/wBFdiIKdp+xWaoN6nE5XDmyNpH3l5H+1dWP5cwfIroYxAKqrnexjGTu4wA5waZHN2tqbC2pClHaB2jMwA+zUrRUVz9GxNuWx35vtz/w/Oyql2ATw4phj6uUy1NTO18lyCGhj2ENH37aaaIPSNPA2maGsa1jRoGtAAHkBoF2IiAiIg+EXQCy+ogIihfaB2gQ5Ub3TB31Y8f1dO25Ougc62w8NzZBJ5MVijnZT8Y757HPDBuGtsC49BcgLNVHdjBqa3GK6WrJM4is+5vwl72HhFtAABaw6K8UHxzQ8WIuOhUexLIuHYmSZKKAuO7msDXH1bYlSJEEAm7HcJlN+4cPBsjwPxWVQdlOE0RuKUP/AP0c5w+RKmqIMehoYsPaGRRsjYNmxtDR8gFkIoVn/tChyoO6YO/rH/BTtuSL7F1th4blBmdoOdYcl05e+zpngiKG+ryOZ6MFxcrfYVK6eCJz7cbmMc621yATovNWdMGqZo2VdfIXVVTMxgjFuGJpDjw226Cw28SvTdNH3TGt+q0D5CyDtREQEREBERARF8ceHU7DmgE8Op26qps4dok2MyuocI95+0lZ9CMc+E/dxfLqsDN+aJ8/zvoaB3BRs0qKofpNbFo/w6HT6Xlvv8CwWHAYhFC2zRufpOPUnmUGuyplOLLwLr97UP8AzlQ7VzidTa+wv8+a1+I/1+YMLZ9Vr3fdIf3VMlEsIZ7XmaP/ACaYnyuHD/yILmREQEREBF8c4MBJNgNSTsFTmb851Gcpn0OGO4YBpPWi9iObWnpy6nlpqg22ee0lzZDQ4YO+qnXa6Uaxw8ib7Fw8dB47LWZUyg3CHGed3f1bzd879bE7ht/x3Wwy1lyDLcXBE3U245D8Tz1J6eC3F7II32NDvsRxiT/Ma0HydL/AK3VVPYKzvG4jL/eVRHyuf3layAiIgIiqLP8AnKfMM7sMw11rXFTVDZg2cwOHyJHPQc0GbnntHe6U0OFjvap1w6cWMcPIm+xcOp0HidFr8q5Rbg5M0zu/q36vnfc2J3Db/juVn5Zy5DluLu4hqfjkPxPPU+HgtwggvacO+fh0f16pv4sH7yvNUhmqL23F8Hj6Sl5Hk5jv/GrvQEREBERAREQFW/bTjstLBDRU5tPWu4Lg2IYLcXle4F+l1ZCqbtqidhlRh+IcJdFA9zJAB8PHs7w5jzsgzsu4LHgEDIYxo0e87m53NxWyXTR1bK5jZI3B7HC4cDoV3ICjXZi38pY1iM+7Ymtia71sR/sK22O4o3BqeSZ2zGkgdT9EepsufYbgrsNw8zSX72reZiTvw7N+ervtILFRFh4ticWDxOlmeGMbbU8ydA0Dm4nQBBmIvg1X1BVHazmCbEp48JpHWfKOKokH0Iz9H5an0HNZ2A4NFgMLYYW2a3c83E7uJ5lRzASBjWK95+eLxw334PD04VM0BY+ITCmikedmscfkCshRTtNxH2CglA+Oa0TRzPEfe8/dv80G87BKcx4Z3h3mlkf99v2KyFosjYUcEw+lgPxMibxf6nDid95K3qAiIghfa3mJ+XcPeYtJpiIYyNwX7keIF7eNlHMl5fbl6mazeV9nSv5ucd9eg2W07bsIkr6Fk0TS99JK2bgG5aNHaeF7+QKxcuY5FmCFssThqBxMv7zHc2kINoiLpq6ltGx0jyAxgLnE8gEEYwqP8q5kiG4pIC4+BII/fVzKqOw+hfWurMSkBBqpOGO/JjSb+nwj7CtdAREQEREBERAXRXUceIRujlYHxvBa5jhcEHku9EFO4l2b12VnOkwibvIiSTRzEfJpNgfmD4lYLs5VlF7tRhVSJP8ALaS0+tleCIKRocsV/aFNGa2F1JQRni7om0kp6dRpzsLX0udRdcUQhaGtADWgAAbADQBc1GM8Z3psnRcUp45XD+rp2n33n9jb8/xQbbHscgy9C6aokEcbeZ3J5NA3cT0C8+5pzPVZ0raFz2GKjkqGNgiJ1fZ7A55HM+8Ndhew5rf0mDVWdJhWYoSI94aIX4WDlcfyTz6LtzHCJcXwaMAANkLg0DQBrmEafYQXeiIgrvtHyHJi0ja6hf3dbELWJs2YDZp5B2410Ox5EROhz+KJ3c4jC+knGhJaSw+ItcgfMeKvBYOK4NT4y3gqIY5W9JGh1vEX2PkgrmXN1DEzjNVDw+DgSfJo1J8LLR5Zo5O0fEI6gsLcPo3XZxD868bffYnoBbcqfx9l2Exu4vY2X6EuLf1S6yllNTspGhkbWsY0WDGgBoHQAaBB2oi66idtM1z3uDWtBLnONgANyTyCD7NK2Bpc4hrWgkuOgAG5JSGUTtDmm7XAEHqDqCvPfav2iyZmBp6PiFIHhj5hp3zjs3/Rztz3XoGjj7mNjfqtaPkAEHaRdVhmbsrLJXVWFzeyzO1dEfzTzv0PDc8rEeAVoIgpH8r41hXu1OGOkI/SQG4Pj7vEPw8lxGX8Vz+5sc8JoaK4L7n+sfbkAdT6gAeKvBEGLhlBHhcTIYmhscbQ1rRyA/ErKREBERAREQEREBERARFGe0PNTco0b5rcUhsyJn1nu29BqT5INV2j9oDcsAQU7e+rpdGQjUMvs9wH3Dn5KI5Zyi5kprK5/f1j9bu1bH4Dlfx2HJfcj5cdS8VZVEvrKj33PdqWB2vCOh2v022UvQFEJGe15ioG/wB1G95+T/8AhS9RbKTfb8xzOG1PT8J8zw/+yC4kREBERARFHs7Zvp8nwGWY3cdI4m/FIeg6DqeSDYY9jkGX4XTVEgjjbzO5P1WjdzvAKm8Qr6vtTf7wdTYa06M+nNbW56/gPEpR4PU53lFZiZIj3hohcNaOXEP46nn0U6YwRgAAADQAbD0QV9nvDoqAYbTxMDGe1Ms0eJAJPU67q/BoqSzc32rEsJi6zcf6pb/BXagIiICIiAiIgIiICIiAiIgIiICqTtoP/W4V3n9n7x/ET8PFdnDf+eqttaDO2Vos30roJdD8TJBuxw2I8ORHQoNKigLcZrciEQYlC+SFp4Y6yMcQI5XPP1sfNSOizbQ1reJlTFbezncJHm11iEG5kkEQLnGwaCSegG60XYXTOrXV9e4f2mbhZf6rC4n095o+wo9mbMJzQ4Yfhp72SY2klb8DGfS97p1PpuVcmV8EZlylhpo9RE0Au+s76Tj5m5QbVERAREQa7MOMx5fp5aiU+5E0utzceTR4k2Hqqby3h0ubqj8p1wuXH/p4D8DGj4TY7jp1OvRSHt9kLoKKIm0UtS0SHlYDQH5k/ZW5jjEQDWizQAABsANkHJERBEHN9vzFQsH6GN0h8Lh/8B81dCp/svh/LGM4hWalkTRAw8r+6Db0j/3q4EBERAREQEREBERAREQEREBERAREQdc8Lahpa9rXNO7XAEHzB3UTrOzDCqt3EaONp6R3YP1QQFMEQavAsu0uX2ltNBHEDuWj3nebtz6lbREQEREBERBoc7ZYjzbSSU8h4SdWPtfgePhd/EdCVU1HmOoya8UmKRuAGkdW27mPaNrnn579Qr3WNiFBFiTDHNG2Rh3Y8Aj5FBBKHE4cQbxRSseDza4H7uSjuds1tw6MwQOElXN7jI2G5aXacRtseg6qE9rmXKXA57U8QjB5BziPkSbeisvsVy3SwU4qRC3vzp3puXDyuTw+lkEm7M8rnKdCyJ9jM8mSZw5vdyvzsLD0UrREBERAREQEREBERAREQERE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7" descr="data:image/jpeg;base64,/9j/4AAQSkZJRgABAQAAAQABAAD/2wCEAAkGBxMHEhQUExMVFRQUGRcYGBIUGBscFxcdGBsXGxgYHxggHCggGBooHxgXITEhJSkrLy4vFyAzODMsNygtLywBCgoKBQUFDgUFDisZExkrKysrKysrKysrKysrKysrKysrKysrKysrKysrKysrKysrKysrKysrKysrKysrKysrK//AABEIANsA5gMBIgACEQEDEQH/xAAcAAEAAgIDAQAAAAAAAAAAAAAABgcEBQIDCAH/xABGEAABAwIEAwUEBQgJBAMAAAABAAIDBBEFBiExEkFRBxNhcYEUIjKRQlKCobEVM0OSwcLR8BYjNFNiY3Ki4SSTw9IIRHP/xAAUAQEAAAAAAAAAAAAAAAAAAAAA/8QAFBEBAAAAAAAAAAAAAAAAAAAAAP/aAAwDAQACEQMRAD8AvFERAREQEREBYmK4nFg8T5p3iONgu5zvw8T4LLVC9o2LOzliTqUOPslEbPaDo+TZ17b6gt8LO6oMnGu02vzM5zMOZ7PT6j2mQe+7xHJvkAT4hRmfKhxE8dTVzyyHUuLvw4rqRxRiEBrQABoANguSDSUNHX5fPFRV0ot+ilN2G3K233Ka5V7XrPEGKRCnk2E4v3TvPfh87keS0qxsQoI8RYWSNDmn5jxB5FBfMcglAc0ggi4INwQeYPNcl5/ynmyfs8lbFO502HvNmnd0HiPDq3w013vulqGVbGvjcHMeA5rm6gg7EIO1aDM+caLK7b1MzWutcRDWR3kwa28TooV2jdo8lPKaHDrOqdpJtC2LqBfQuHMnbzUEw/LbI3GWocaidxuZJCTr4A7+ZQSqv7Y6qvJFBQEt5Szk2Pjwggf7lqZs0Y9X71EMI6RtH8D+KyQLIg1jqjGH74o/0b/wuceIY1T6txIutyc0W/BbBEHCn7QMcw0+/FT1LedhZ3zBH4FSTBO2mlnIZWQy0j+rgXMv5gBw+Sjy6aqlZVjhkY1w6OF0F34fXxYmwSQyMkY7Z7CCD6hZK84YdXTdnUwqKYudSuIE9OTcW6i/PofnovQuF4hHisUc0TuKORoc13UH9qDKREQEREBERAREQEWDjWLw4FC+eoeI42C5cfwA3JPQKmca7ScQzS4toG+y017e0PA7x3l08gPUILvnqGU4u9zWjq4gD71htx6lebCpgJ6CVl/xXnuTKgrTxVNRNO/q52nja9yFyOS6Q/Qd+uUHpGOQSC4II6g3Xm/Lg7upxBrvzgqH8V9/if8AtuvlPl2TCjxUdXPARsA73fkLXWkqpq3B6t1TOO97ywkkYBZ+wuQBo7S+oQTxFxjeJQCNiARfxXJAREQdVXTNq2OY8Xa4WIP87rUYLnifIMFVROLngsLqR5+gXEAjyFy7zaeq3ij2ccFdi8bO7AMjHaXIGh31PofRBkZWwz2GEOdrLL78jj8RLtbE+vzutyuMY4QB0AXJAREQEREBERB11ELahrmOF2uBBHgVuuwbEnU4qsPebmnfxx3+q86j56/aK1K6cgyezZhaBtLTuDvRt/3AgvhERAREQEREBdVTUNpWOe8hrGAuc47ADUldqrHt9xN9PQxU7DY1crWE/wCEakep4fS6CBY3i0naPVGV/E2ihcRDDfR/+IjqdL9Nuq27GCMAAAAbAbBdVDStoo2RtFgwAf8AK70BERAQi6IgIiICIiAiIgIiICIiAiIgIiIBNlFct5zgwbE5atzHy8MZihjjA94mwvc7C3FyO63uL4f+U4nRl7mB1rlu9unkuvCcFhwkWjbrzedXH1/gg2NV2jYzi2sEENKzlx+877/4LA/LOPb/AJQZ5cDLeX5tZ6IPlL2iY1hOs0MNUwb8Huu+7+Cn+Se0qkzY7uhxQ1A3gltc9eE/S+4+CgK0mYsG9uAli9yois5j26EluoF/MaHkg9Goof2XZt/pdRB79J4j3czdveGzrdCNfO45IgmCqr/5BUrvZaWoaLinnBdbkHDQ/MAfaVqrDxfDY8YhkglbxRyNLXDz5+Y39EFLQyidrXNNw4Ag+BXNaKvop+zyf2epBfSuJ7mpA0t0PQ9Ry8luoZmztDmuDmnZzTcH1Qc0REBERAREQEREBERAREQEREBERAREQEREBERAREQYWQ8cblPE6trjaKaISW5cQc3l9p6+qF54DjVjgvfuW3t/qd/wiD1kiLRZwzZT5RgM07vBkbfjkPQD9uwQZ+N0dPXQvZUtY6Ej3hJbhA635ea80ZoFJhNRw4NUzy3PvRhvFEP9Lj8Q8bHzW5xbEK3P7xJUvdBS7spWEjiHV31j4n0AWxoaCLD28MbGtHgNT5ncoNBhtbiUjmCSBgYSOJxsDbmbcW/opQiICIiAiIgIiICIiAiIgIiICIiAiIgIiICIiAiLUZixoYWyzfemfpHGNSSdAbfzdBmZCwVuacUq3OF4oYhH4cRc22v2X/NFY/ZLlR2VqK0v9ond3svUE/C2/gN/ElEG9zbmOLK1M+omOjR7rBu9x+Fo8T9yoiFk2apzXVurnfmoPoRt5afzfcradoOInN+KmG96ah0LeT5PpHx1937J6rKGiAiIgIiICIiAi6jUsDwziHGRcMvqR1t0XagIiICIsfEKn2OKSTfgaXW8ggyEWvwGvOJwMlIALr3A20JC2CAiIgIiIC1mYcW/I0XecBf7wba9rXvrf0WzWnzewPo5r8gD6giyDGGZJGAF9FUtBAIcGEgg6gg21C4jOlMNHd409C1Xl2ePNRhdCXanuIt/BoA/BbqXD4Zviijd5saf2IPO39M6T67v1HLgc507zaMSSO5NazUr0J+QaUf/AFoP+2z+CyIMPip/gijb/paB+AQUBRU2LZjIFLROiYf08/ugeOtvuDlY+Q+zCLLkntNQ81NWf0jvgjPPgHXxPpZWCiAiIg8zZDcZWVD3fnHTOLr73sD+JcpOsLPOCSZErZKhsbnUNU7iJbr3T3HUHpqTbqDbkuygxCLEG8Ubw4eG48xuEGSiIgIiwa7F4KAf1krR4XufkNUGcsPFMTjwthfI4Do3m49AOa1tHidVmN3Bh9K+TW3fPFox43OnzPop9lDskbTvbUYlJ7TOLER/omHy04/kB4IKmgdUU1XBWVUTooqkPbE54sA0DhHluN9wb7Kcq2M1ZYp8005p52+7u1zdHMI2c08vLYqn8RyLi+VyRAG1tOPhF7SNHSxN/lf0QZCKPy5hmpDaahqWEb+4bfMgL4zMklRpFRVLydrMP7AUEhUdx6R+NyMw+m9+aZwDuHZjQbm/TQXPgFtqHKuNZkIHdNooTvJIfft4D4vuHmrTyLkKmyc093eSZ/x1D/id4D6rfD5oKaxLCZ+zabuZw6SjkN46kA2B5g9D4eoW6p521LQ5jg5p2c03Cu3EKCLE43RTRtkjcLFjxcFVNj3Y/Lh7jJhVQY+Zppjdp8A43/3fNBr0WircQrcv6V1FIy28sYuzzuCR967KXNNJU7Shvg8Fv46INyixmYhE/aVh+0F1VGM09MLumYPW5+QQZyjubHOxDuqKEcU1Q9o4RyF9z4X+4FfYselxp/dYfTyTyHTj4bMbfmenrZWf2a9nX9HnGrq3CWteCLg3bEDuG9XWsL+g8QnGD0DcLghhb8MUbIx9hoH7FmIiAiIgIiICIiDrnhbUNLXtDmuFi1wBBB5EHQhV5j3Y3Q4g4vgMlI/rCfc/UO3oQrHRBSz+yTEqbSLE2vA/vGOB+8u/FcG9luLv3xCEDqGn/wBFdiIKdp+xWaoN6nE5XDmyNpH3l5H+1dWP5cwfIroYxAKqrnexjGTu4wA5waZHN2tqbC2pClHaB2jMwA+zUrRUVz9GxNuWx35vtz/w/Oyql2ATw4phj6uUy1NTO18lyCGhj2ENH37aaaIPSNPA2maGsa1jRoGtAAHkBoF2IiAiIg+EXQCy+ogIihfaB2gQ5Ub3TB31Y8f1dO25Ougc62w8NzZBJ5MVijnZT8Y757HPDBuGtsC49BcgLNVHdjBqa3GK6WrJM4is+5vwl72HhFtAABaw6K8UHxzQ8WIuOhUexLIuHYmSZKKAuO7msDXH1bYlSJEEAm7HcJlN+4cPBsjwPxWVQdlOE0RuKUP/AP0c5w+RKmqIMehoYsPaGRRsjYNmxtDR8gFkIoVn/tChyoO6YO/rH/BTtuSL7F1th4blBmdoOdYcl05e+zpngiKG+ryOZ6MFxcrfYVK6eCJz7cbmMc621yATovNWdMGqZo2VdfIXVVTMxgjFuGJpDjw226Cw28SvTdNH3TGt+q0D5CyDtREQEREBERARF8ceHU7DmgE8Op26qps4dok2MyuocI95+0lZ9CMc+E/dxfLqsDN+aJ8/zvoaB3BRs0qKofpNbFo/w6HT6Xlvv8CwWHAYhFC2zRufpOPUnmUGuyplOLLwLr97UP8AzlQ7VzidTa+wv8+a1+I/1+YMLZ9Vr3fdIf3VMlEsIZ7XmaP/ACaYnyuHD/yILmREQEREBF8c4MBJNgNSTsFTmb851Gcpn0OGO4YBpPWi9iObWnpy6nlpqg22ee0lzZDQ4YO+qnXa6Uaxw8ib7Fw8dB47LWZUyg3CHGed3f1bzd879bE7ht/x3Wwy1lyDLcXBE3U245D8Tz1J6eC3F7II32NDvsRxiT/Ma0HydL/AK3VVPYKzvG4jL/eVRHyuf3layAiIgIiqLP8AnKfMM7sMw11rXFTVDZg2cwOHyJHPQc0GbnntHe6U0OFjvap1w6cWMcPIm+xcOp0HidFr8q5Rbg5M0zu/q36vnfc2J3Db/juVn5Zy5DluLu4hqfjkPxPPU+HgtwggvacO+fh0f16pv4sH7yvNUhmqL23F8Hj6Sl5Hk5jv/GrvQEREBERAREQFW/bTjstLBDRU5tPWu4Lg2IYLcXle4F+l1ZCqbtqidhlRh+IcJdFA9zJAB8PHs7w5jzsgzsu4LHgEDIYxo0e87m53NxWyXTR1bK5jZI3B7HC4cDoV3ICjXZi38pY1iM+7Ymtia71sR/sK22O4o3BqeSZ2zGkgdT9EepsufYbgrsNw8zSX72reZiTvw7N+ervtILFRFh4ticWDxOlmeGMbbU8ydA0Dm4nQBBmIvg1X1BVHazmCbEp48JpHWfKOKokH0Iz9H5an0HNZ2A4NFgMLYYW2a3c83E7uJ5lRzASBjWK95+eLxw334PD04VM0BY+ITCmikedmscfkCshRTtNxH2CglA+Oa0TRzPEfe8/dv80G87BKcx4Z3h3mlkf99v2KyFosjYUcEw+lgPxMibxf6nDid95K3qAiIghfa3mJ+XcPeYtJpiIYyNwX7keIF7eNlHMl5fbl6mazeV9nSv5ucd9eg2W07bsIkr6Fk0TS99JK2bgG5aNHaeF7+QKxcuY5FmCFssThqBxMv7zHc2kINoiLpq6ltGx0jyAxgLnE8gEEYwqP8q5kiG4pIC4+BII/fVzKqOw+hfWurMSkBBqpOGO/JjSb+nwj7CtdAREQEREBERAXRXUceIRujlYHxvBa5jhcEHku9EFO4l2b12VnOkwibvIiSTRzEfJpNgfmD4lYLs5VlF7tRhVSJP8ALaS0+tleCIKRocsV/aFNGa2F1JQRni7om0kp6dRpzsLX0udRdcUQhaGtADWgAAbADQBc1GM8Z3psnRcUp45XD+rp2n33n9jb8/xQbbHscgy9C6aokEcbeZ3J5NA3cT0C8+5pzPVZ0raFz2GKjkqGNgiJ1fZ7A55HM+8Ndhew5rf0mDVWdJhWYoSI94aIX4WDlcfyTz6LtzHCJcXwaMAANkLg0DQBrmEafYQXeiIgrvtHyHJi0ja6hf3dbELWJs2YDZp5B2410Ox5EROhz+KJ3c4jC+knGhJaSw+ItcgfMeKvBYOK4NT4y3gqIY5W9JGh1vEX2PkgrmXN1DEzjNVDw+DgSfJo1J8LLR5Zo5O0fEI6gsLcPo3XZxD868bffYnoBbcqfx9l2Exu4vY2X6EuLf1S6yllNTspGhkbWsY0WDGgBoHQAaBB2oi66idtM1z3uDWtBLnONgANyTyCD7NK2Bpc4hrWgkuOgAG5JSGUTtDmm7XAEHqDqCvPfav2iyZmBp6PiFIHhj5hp3zjs3/Rztz3XoGjj7mNjfqtaPkAEHaRdVhmbsrLJXVWFzeyzO1dEfzTzv0PDc8rEeAVoIgpH8r41hXu1OGOkI/SQG4Pj7vEPw8lxGX8Vz+5sc8JoaK4L7n+sfbkAdT6gAeKvBEGLhlBHhcTIYmhscbQ1rRyA/ErKREBERAREQEREBERARFGe0PNTco0b5rcUhsyJn1nu29BqT5INV2j9oDcsAQU7e+rpdGQjUMvs9wH3Dn5KI5Zyi5kprK5/f1j9bu1bH4Dlfx2HJfcj5cdS8VZVEvrKj33PdqWB2vCOh2v022UvQFEJGe15ioG/wB1G95+T/8AhS9RbKTfb8xzOG1PT8J8zw/+yC4kREBERARFHs7Zvp8nwGWY3cdI4m/FIeg6DqeSDYY9jkGX4XTVEgjjbzO5P1WjdzvAKm8Qr6vtTf7wdTYa06M+nNbW56/gPEpR4PU53lFZiZIj3hohcNaOXEP46nn0U6YwRgAAADQAbD0QV9nvDoqAYbTxMDGe1Ms0eJAJPU67q/BoqSzc32rEsJi6zcf6pb/BXagIiICIiAiIgIiICIiAiIgIiICqTtoP/W4V3n9n7x/ET8PFdnDf+eqttaDO2Vos30roJdD8TJBuxw2I8ORHQoNKigLcZrciEQYlC+SFp4Y6yMcQI5XPP1sfNSOizbQ1reJlTFbezncJHm11iEG5kkEQLnGwaCSegG60XYXTOrXV9e4f2mbhZf6rC4n095o+wo9mbMJzQ4Yfhp72SY2klb8DGfS97p1PpuVcmV8EZlylhpo9RE0Au+s76Tj5m5QbVERAREQa7MOMx5fp5aiU+5E0utzceTR4k2Hqqby3h0ubqj8p1wuXH/p4D8DGj4TY7jp1OvRSHt9kLoKKIm0UtS0SHlYDQH5k/ZW5jjEQDWizQAABsANkHJERBEHN9vzFQsH6GN0h8Lh/8B81dCp/svh/LGM4hWalkTRAw8r+6Db0j/3q4EBERAREQEREBERAREQEREBERAREQdc8Lahpa9rXNO7XAEHzB3UTrOzDCqt3EaONp6R3YP1QQFMEQavAsu0uX2ltNBHEDuWj3nebtz6lbREQEREBERBoc7ZYjzbSSU8h4SdWPtfgePhd/EdCVU1HmOoya8UmKRuAGkdW27mPaNrnn579Qr3WNiFBFiTDHNG2Rh3Y8Aj5FBBKHE4cQbxRSseDza4H7uSjuds1tw6MwQOElXN7jI2G5aXacRtseg6qE9rmXKXA57U8QjB5BziPkSbeisvsVy3SwU4qRC3vzp3puXDyuTw+lkEm7M8rnKdCyJ9jM8mSZw5vdyvzsLD0UrREBERAREQEREBERAREQEREH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1" name="Picture 9" descr="http://www.clipartbest.com/cliparts/jTx/eKK/jTxeKK8T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996" y="414973"/>
            <a:ext cx="1423988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andy bar : Chocolat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841" y="1381404"/>
            <a:ext cx="14573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Kim\AppData\Local\Microsoft\Windows\Temporary Internet Files\Content.IE5\CERWX1LJ\MC900440405[2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560" y="-60753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Kim\AppData\Local\Microsoft\Windows\Temporary Internet Files\Content.IE5\SH3UCFVO\MC900335751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024" y="2453818"/>
            <a:ext cx="1508156" cy="154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http://www.clipartbest.com/cliparts/dir/M6g/dirM6gAi9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677" y="4337891"/>
            <a:ext cx="1458099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http://gallery.yopriceville.com/var/albums/Free-Clipart-Pictures/Grass-Grounds-Coverings-PNG-Clipart/Grass_Decor_PNG_Clipart.png?m=139968100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512" y="5118941"/>
            <a:ext cx="6763405" cy="173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http://media-cache-ec0.pinimg.com/236x/df/89/61/df8961cd7a64ef44f3647ec79ac72098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613" y="1253179"/>
            <a:ext cx="1120503" cy="2335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http://photo.elsoar.com/wp-content/images/Oranges-Orange-Slices-Photo-8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284" y="3530950"/>
            <a:ext cx="1511959" cy="143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http://cdn2-b.examiner.com/sites/default/files/styles/image_content_width/hash/a9/ac/Jeans.png?itok=wjbATFHl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00" y="3457653"/>
            <a:ext cx="1015102" cy="207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-82370" y="1907761"/>
            <a:ext cx="1390290" cy="54748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rosado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Right Arrow 29"/>
          <p:cNvSpPr/>
          <p:nvPr/>
        </p:nvSpPr>
        <p:spPr>
          <a:xfrm>
            <a:off x="5312181" y="1907761"/>
            <a:ext cx="1390290" cy="54748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blanco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6475204" y="160338"/>
            <a:ext cx="1390290" cy="54748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amarillo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Right Arrow 31"/>
          <p:cNvSpPr/>
          <p:nvPr/>
        </p:nvSpPr>
        <p:spPr>
          <a:xfrm>
            <a:off x="4274704" y="528943"/>
            <a:ext cx="1390290" cy="54748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gris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Right Arrow 32"/>
          <p:cNvSpPr/>
          <p:nvPr/>
        </p:nvSpPr>
        <p:spPr>
          <a:xfrm>
            <a:off x="1843857" y="1564686"/>
            <a:ext cx="1390290" cy="54748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café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Right Arrow 33"/>
          <p:cNvSpPr/>
          <p:nvPr/>
        </p:nvSpPr>
        <p:spPr>
          <a:xfrm>
            <a:off x="3845069" y="3073738"/>
            <a:ext cx="1390290" cy="54748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morado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6194394" y="3512585"/>
            <a:ext cx="1390290" cy="54748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mtClean="0">
                <a:solidFill>
                  <a:schemeClr val="tx1"/>
                </a:solidFill>
              </a:rPr>
              <a:t>rojo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>
            <a:off x="4804104" y="4619716"/>
            <a:ext cx="1390290" cy="54748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negro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Right Arrow 36"/>
          <p:cNvSpPr/>
          <p:nvPr/>
        </p:nvSpPr>
        <p:spPr>
          <a:xfrm>
            <a:off x="2539002" y="4156965"/>
            <a:ext cx="1735702" cy="54748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anaranjado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167457" y="4112409"/>
            <a:ext cx="1390290" cy="54748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azul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Right Arrow 38"/>
          <p:cNvSpPr/>
          <p:nvPr/>
        </p:nvSpPr>
        <p:spPr>
          <a:xfrm>
            <a:off x="374830" y="6284788"/>
            <a:ext cx="1390290" cy="54748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verde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13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mosa design template">
  <a:themeElements>
    <a:clrScheme name="Default Design 2">
      <a:dk1>
        <a:srgbClr val="000000"/>
      </a:dk1>
      <a:lt1>
        <a:srgbClr val="E8C567"/>
      </a:lt1>
      <a:dk2>
        <a:srgbClr val="2B5502"/>
      </a:dk2>
      <a:lt2>
        <a:srgbClr val="777777"/>
      </a:lt2>
      <a:accent1>
        <a:srgbClr val="909082"/>
      </a:accent1>
      <a:accent2>
        <a:srgbClr val="809EA8"/>
      </a:accent2>
      <a:accent3>
        <a:srgbClr val="F2DFB8"/>
      </a:accent3>
      <a:accent4>
        <a:srgbClr val="000000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Default Design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E8C567"/>
        </a:lt1>
        <a:dk2>
          <a:srgbClr val="2B5502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2DFB8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8C567"/>
        </a:lt1>
        <a:dk2>
          <a:srgbClr val="2B5502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F2DFB8"/>
        </a:accent3>
        <a:accent4>
          <a:srgbClr val="000000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Mimosa design template</Template>
  <TotalTime>5730</TotalTime>
  <Words>1024</Words>
  <Application>Microsoft Office PowerPoint</Application>
  <PresentationFormat>On-screen Show (4:3)</PresentationFormat>
  <Paragraphs>267</Paragraphs>
  <Slides>43</Slides>
  <Notes>43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Mimosa design template</vt:lpstr>
      <vt:lpstr>Parte 2 de 2</vt:lpstr>
      <vt:lpstr>PowerPoint Presentation</vt:lpstr>
      <vt:lpstr>PowerPoint Presentation</vt:lpstr>
      <vt:lpstr>¿Quién es tu amigo? (Who is your friend?)</vt:lpstr>
      <vt:lpstr>PowerPoint Presentation</vt:lpstr>
      <vt:lpstr>PowerPoint Presentation</vt:lpstr>
      <vt:lpstr>CALENTAMIENTO</vt:lpstr>
      <vt:lpstr>RECUERDE de crear cada lección con  preguntas y respuestas</vt:lpstr>
      <vt:lpstr>¿De qué color es?      “Es…”</vt:lpstr>
      <vt:lpstr>¿De qué color es tu mochila?</vt:lpstr>
      <vt:lpstr>PowerPoint Presentation</vt:lpstr>
      <vt:lpstr>ESTRUCTURAS construye y conecta</vt:lpstr>
      <vt:lpstr>PowerPoint Presentation</vt:lpstr>
      <vt:lpstr>¿Qué te gusta hacer más?</vt:lpstr>
      <vt:lpstr>Practicar</vt:lpstr>
      <vt:lpstr>¿Qué te gusta hacer…?</vt:lpstr>
      <vt:lpstr>también/tampoco</vt:lpstr>
      <vt:lpstr>Ni…ni… (neither/nor)</vt:lpstr>
      <vt:lpstr>INCENTIVOS</vt:lpstr>
      <vt:lpstr>PowerPoint Presentation</vt:lpstr>
      <vt:lpstr>Mejorar la calidad de la conversación</vt:lpstr>
      <vt:lpstr>Mejorar la calidad de la conversación</vt:lpstr>
      <vt:lpstr>PowerPoint Presentation</vt:lpstr>
      <vt:lpstr>Happy Hour </vt:lpstr>
      <vt:lpstr>PowerPoint Presentation</vt:lpstr>
      <vt:lpstr>PowerPoint Presentation</vt:lpstr>
      <vt:lpstr>PowerPoint Presentation</vt:lpstr>
      <vt:lpstr>PowerPoint Presentation</vt:lpstr>
      <vt:lpstr>Herramientas para cerrar las brechas en conversación en el lenguaje meta.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¿Puedo tomar agua?</vt:lpstr>
      <vt:lpstr>¿Puedes repetir  por favor?</vt:lpstr>
      <vt:lpstr>¿Puedo ir a  mi casillero?</vt:lpstr>
      <vt:lpstr>¿ Puedes prestarme  un bolígrafo?</vt:lpstr>
      <vt:lpstr>PowerPoint Presentation</vt:lpstr>
      <vt:lpstr>Buenas noches.</vt:lpstr>
      <vt:lpstr>Una nueva identidad</vt:lpstr>
      <vt:lpstr>PowerPoint Presentation</vt:lpstr>
      <vt:lpstr>El fin. 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“Aprovechar al máximo el uso del lenguaje meta por los estudiantes y los maestros: métodos e ideas de práctica”</dc:title>
  <dc:creator>La Muñequita</dc:creator>
  <cp:lastModifiedBy>La Muñequita</cp:lastModifiedBy>
  <cp:revision>114</cp:revision>
  <dcterms:created xsi:type="dcterms:W3CDTF">2016-06-16T00:03:52Z</dcterms:created>
  <dcterms:modified xsi:type="dcterms:W3CDTF">2016-06-24T00:32:46Z</dcterms:modified>
</cp:coreProperties>
</file>